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sldIdLst>
    <p:sldId id="256" r:id="rId2"/>
    <p:sldId id="308" r:id="rId3"/>
    <p:sldId id="257" r:id="rId4"/>
    <p:sldId id="288" r:id="rId5"/>
    <p:sldId id="261" r:id="rId6"/>
    <p:sldId id="294" r:id="rId7"/>
    <p:sldId id="289" r:id="rId8"/>
    <p:sldId id="263" r:id="rId9"/>
    <p:sldId id="264" r:id="rId10"/>
    <p:sldId id="265" r:id="rId11"/>
    <p:sldId id="266" r:id="rId12"/>
    <p:sldId id="290" r:id="rId13"/>
    <p:sldId id="259" r:id="rId14"/>
    <p:sldId id="260" r:id="rId15"/>
    <p:sldId id="258" r:id="rId16"/>
    <p:sldId id="286" r:id="rId17"/>
    <p:sldId id="271" r:id="rId18"/>
    <p:sldId id="272" r:id="rId19"/>
    <p:sldId id="273" r:id="rId20"/>
    <p:sldId id="274" r:id="rId21"/>
    <p:sldId id="276" r:id="rId22"/>
    <p:sldId id="278" r:id="rId23"/>
    <p:sldId id="279" r:id="rId24"/>
    <p:sldId id="280" r:id="rId25"/>
    <p:sldId id="281" r:id="rId26"/>
    <p:sldId id="282" r:id="rId27"/>
    <p:sldId id="283" r:id="rId28"/>
    <p:sldId id="284" r:id="rId29"/>
    <p:sldId id="277" r:id="rId30"/>
    <p:sldId id="296" r:id="rId31"/>
    <p:sldId id="300" r:id="rId32"/>
    <p:sldId id="301" r:id="rId33"/>
    <p:sldId id="299" r:id="rId34"/>
    <p:sldId id="309" r:id="rId35"/>
    <p:sldId id="310" r:id="rId36"/>
    <p:sldId id="311" r:id="rId37"/>
    <p:sldId id="297" r:id="rId38"/>
    <p:sldId id="304" r:id="rId39"/>
    <p:sldId id="305" r:id="rId40"/>
    <p:sldId id="302" r:id="rId41"/>
    <p:sldId id="303" r:id="rId42"/>
    <p:sldId id="298" r:id="rId43"/>
    <p:sldId id="312" r:id="rId44"/>
    <p:sldId id="306" r:id="rId45"/>
    <p:sldId id="307" r:id="rId46"/>
    <p:sldId id="29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Hill" initials="AH" lastIdx="1" clrIdx="0">
    <p:extLst>
      <p:ext uri="{19B8F6BF-5375-455C-9EA6-DF929625EA0E}">
        <p15:presenceInfo xmlns:p15="http://schemas.microsoft.com/office/powerpoint/2012/main" userId="536d3242508be6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3T17:32:44.092"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3T17:32:44.092" idx="1">
    <p:pos x="10" y="10"/>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13T17:32:44.092"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6087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2850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1500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12300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7791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32211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94520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5067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0892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6833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6/13/2023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2017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6/13/2023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057525622"/>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85" r:id="rId6"/>
    <p:sldLayoutId id="2147483681" r:id="rId7"/>
    <p:sldLayoutId id="2147483682" r:id="rId8"/>
    <p:sldLayoutId id="2147483683" r:id="rId9"/>
    <p:sldLayoutId id="2147483684"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foreverlearn.com/usbirthsdeath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orldbirthsanddeaths.com/"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QZ4K_aBZGQ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bsnews.com/news/how-two-of-president-john-tylers-grandsons-are-still-aliv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www.instagram.com/reel/CjfhsE0APO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imdb.com/title/tt3410940/"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youtube.com/watch?v=YRiOi972nT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arxiv.org/abs/1108.0417" TargetMode="Externa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FC688CAE-5F23-4777-89EB-B3E87AF6F768}"/>
              </a:ext>
            </a:extLst>
          </p:cNvPr>
          <p:cNvPicPr>
            <a:picLocks noChangeAspect="1"/>
          </p:cNvPicPr>
          <p:nvPr/>
        </p:nvPicPr>
        <p:blipFill rotWithShape="1">
          <a:blip r:embed="rId2"/>
          <a:srcRect t="3138"/>
          <a:stretch/>
        </p:blipFill>
        <p:spPr>
          <a:xfrm>
            <a:off x="-15220" y="0"/>
            <a:ext cx="12207220" cy="6857990"/>
          </a:xfrm>
          <a:prstGeom prst="rect">
            <a:avLst/>
          </a:prstGeom>
        </p:spPr>
      </p:pic>
      <p:sp>
        <p:nvSpPr>
          <p:cNvPr id="20" name="Rectangle 19">
            <a:extLst>
              <a:ext uri="{FF2B5EF4-FFF2-40B4-BE49-F238E27FC236}">
                <a16:creationId xmlns:a16="http://schemas.microsoft.com/office/drawing/2014/main" id="{5DC75FBE-6346-435A-B28A-51464B721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208BB2-69D4-45AC-8612-E884B86573B1}"/>
              </a:ext>
            </a:extLst>
          </p:cNvPr>
          <p:cNvSpPr>
            <a:spLocks noGrp="1"/>
          </p:cNvSpPr>
          <p:nvPr>
            <p:ph type="ctrTitle"/>
          </p:nvPr>
        </p:nvSpPr>
        <p:spPr>
          <a:xfrm>
            <a:off x="7620000" y="300606"/>
            <a:ext cx="3810000" cy="693576"/>
          </a:xfrm>
        </p:spPr>
        <p:txBody>
          <a:bodyPr>
            <a:normAutofit fontScale="90000"/>
          </a:bodyPr>
          <a:lstStyle/>
          <a:p>
            <a:pPr algn="l"/>
            <a:r>
              <a:rPr lang="en-US" sz="4400" dirty="0"/>
              <a:t>SAMSA</a:t>
            </a:r>
          </a:p>
        </p:txBody>
      </p:sp>
      <p:sp>
        <p:nvSpPr>
          <p:cNvPr id="14" name="Title 1">
            <a:extLst>
              <a:ext uri="{FF2B5EF4-FFF2-40B4-BE49-F238E27FC236}">
                <a16:creationId xmlns:a16="http://schemas.microsoft.com/office/drawing/2014/main" id="{DD63E9B3-93C2-4494-80F9-4552AA31533B}"/>
              </a:ext>
            </a:extLst>
          </p:cNvPr>
          <p:cNvSpPr txBox="1">
            <a:spLocks/>
          </p:cNvSpPr>
          <p:nvPr/>
        </p:nvSpPr>
        <p:spPr>
          <a:xfrm>
            <a:off x="7620000" y="948000"/>
            <a:ext cx="3810000" cy="69357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13 June 2023</a:t>
            </a:r>
          </a:p>
        </p:txBody>
      </p:sp>
    </p:spTree>
    <p:extLst>
      <p:ext uri="{BB962C8B-B14F-4D97-AF65-F5344CB8AC3E}">
        <p14:creationId xmlns:p14="http://schemas.microsoft.com/office/powerpoint/2010/main" val="160568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592988"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Adele Petronella Berger Colvin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1911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1934</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2001</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died                                               Photo: 1930</a:t>
            </a:r>
            <a:endParaRPr lang="en-US" dirty="0"/>
          </a:p>
        </p:txBody>
      </p:sp>
      <p:pic>
        <p:nvPicPr>
          <p:cNvPr id="5" name="Picture 4" descr="A person posing for a photo&#10;&#10;Description automatically generated">
            <a:extLst>
              <a:ext uri="{FF2B5EF4-FFF2-40B4-BE49-F238E27FC236}">
                <a16:creationId xmlns:a16="http://schemas.microsoft.com/office/drawing/2014/main" id="{B0B89F14-F19B-49B0-A039-4A2D470C7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866" y="1017"/>
            <a:ext cx="4541134" cy="6856983"/>
          </a:xfrm>
          <a:prstGeom prst="rect">
            <a:avLst/>
          </a:prstGeom>
        </p:spPr>
      </p:pic>
    </p:spTree>
    <p:extLst>
      <p:ext uri="{BB962C8B-B14F-4D97-AF65-F5344CB8AC3E}">
        <p14:creationId xmlns:p14="http://schemas.microsoft.com/office/powerpoint/2010/main" val="258200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592988"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Adele Petronella Berger Colvin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1911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1934</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2001</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died                          Has 5 children, Lives to 90</a:t>
            </a:r>
            <a:endParaRPr lang="en-US" dirty="0"/>
          </a:p>
        </p:txBody>
      </p:sp>
      <p:pic>
        <p:nvPicPr>
          <p:cNvPr id="4" name="Picture 3" descr="A vintage photo of a person and person posing for the camera&#10;&#10;Description automatically generated">
            <a:extLst>
              <a:ext uri="{FF2B5EF4-FFF2-40B4-BE49-F238E27FC236}">
                <a16:creationId xmlns:a16="http://schemas.microsoft.com/office/drawing/2014/main" id="{0215CAF8-089C-439C-A2FD-0DB7E3087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136" y="394855"/>
            <a:ext cx="6485864" cy="5646517"/>
          </a:xfrm>
          <a:prstGeom prst="rect">
            <a:avLst/>
          </a:prstGeom>
        </p:spPr>
      </p:pic>
    </p:spTree>
    <p:extLst>
      <p:ext uri="{BB962C8B-B14F-4D97-AF65-F5344CB8AC3E}">
        <p14:creationId xmlns:p14="http://schemas.microsoft.com/office/powerpoint/2010/main" val="79336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49" y="5301205"/>
            <a:ext cx="6656489" cy="1446550"/>
          </a:xfrm>
          <a:prstGeom prst="rect">
            <a:avLst/>
          </a:prstGeom>
          <a:noFill/>
        </p:spPr>
        <p:txBody>
          <a:bodyPr wrap="square">
            <a:spAutoFit/>
          </a:bodyPr>
          <a:lstStyle/>
          <a:p>
            <a:r>
              <a:rPr lang="en-US" sz="2200" dirty="0">
                <a:solidFill>
                  <a:srgbClr val="FFFFFF"/>
                </a:solidFill>
                <a:latin typeface="Sitka Subheading"/>
                <a:ea typeface="+mj-ea"/>
                <a:cs typeface="+mj-cs"/>
              </a:rPr>
              <a:t>Mary </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Colvin Hill</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1936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1959</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2010</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died                          Has 8 children, Lives to </a:t>
            </a:r>
            <a:r>
              <a:rPr lang="en-US" sz="2200" dirty="0">
                <a:solidFill>
                  <a:srgbClr val="FFFFFF"/>
                </a:solidFill>
                <a:latin typeface="Sitka Subheading"/>
                <a:ea typeface="+mj-ea"/>
                <a:cs typeface="+mj-cs"/>
              </a:rPr>
              <a:t>74</a:t>
            </a:r>
            <a:endParaRPr lang="en-US" dirty="0"/>
          </a:p>
        </p:txBody>
      </p:sp>
      <p:pic>
        <p:nvPicPr>
          <p:cNvPr id="5" name="Picture 4">
            <a:extLst>
              <a:ext uri="{FF2B5EF4-FFF2-40B4-BE49-F238E27FC236}">
                <a16:creationId xmlns:a16="http://schemas.microsoft.com/office/drawing/2014/main" id="{A7F463E2-F7AE-47B5-BBE2-56629DB30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69808"/>
            <a:ext cx="5518384" cy="5518384"/>
          </a:xfrm>
          <a:prstGeom prst="rect">
            <a:avLst/>
          </a:prstGeom>
        </p:spPr>
      </p:pic>
    </p:spTree>
    <p:extLst>
      <p:ext uri="{BB962C8B-B14F-4D97-AF65-F5344CB8AC3E}">
        <p14:creationId xmlns:p14="http://schemas.microsoft.com/office/powerpoint/2010/main" val="1298782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map&#10;&#10;Description automatically generated">
            <a:extLst>
              <a:ext uri="{FF2B5EF4-FFF2-40B4-BE49-F238E27FC236}">
                <a16:creationId xmlns:a16="http://schemas.microsoft.com/office/drawing/2014/main" id="{865F7208-5566-4561-A87E-02AAB7289CD3}"/>
              </a:ext>
            </a:extLst>
          </p:cNvPr>
          <p:cNvPicPr>
            <a:picLocks noChangeAspect="1"/>
          </p:cNvPicPr>
          <p:nvPr/>
        </p:nvPicPr>
        <p:blipFill rotWithShape="1">
          <a:blip r:embed="rId2">
            <a:extLst>
              <a:ext uri="{28A0092B-C50C-407E-A947-70E740481C1C}">
                <a14:useLocalDpi xmlns:a14="http://schemas.microsoft.com/office/drawing/2010/main" val="0"/>
              </a:ext>
            </a:extLst>
          </a:blip>
          <a:srcRect l="32476" r="29349"/>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9" name="Freeform: Shape 15">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0" name="Content Placeholder 10">
            <a:extLst>
              <a:ext uri="{FF2B5EF4-FFF2-40B4-BE49-F238E27FC236}">
                <a16:creationId xmlns:a16="http://schemas.microsoft.com/office/drawing/2014/main" id="{C1484A24-AF9E-4A87-B77A-9DD3A533C018}"/>
              </a:ext>
            </a:extLst>
          </p:cNvPr>
          <p:cNvSpPr>
            <a:spLocks noGrp="1"/>
          </p:cNvSpPr>
          <p:nvPr>
            <p:ph idx="1"/>
          </p:nvPr>
        </p:nvSpPr>
        <p:spPr>
          <a:xfrm>
            <a:off x="6096000" y="2286000"/>
            <a:ext cx="5334000" cy="3810001"/>
          </a:xfrm>
        </p:spPr>
        <p:txBody>
          <a:bodyPr>
            <a:normAutofit/>
          </a:bodyPr>
          <a:lstStyle/>
          <a:p>
            <a:endParaRPr lang="en-US" sz="2400"/>
          </a:p>
        </p:txBody>
      </p:sp>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6096000" y="762000"/>
            <a:ext cx="5334000" cy="1524000"/>
          </a:xfrm>
        </p:spPr>
        <p:txBody>
          <a:bodyPr>
            <a:normAutofit/>
          </a:bodyPr>
          <a:lstStyle/>
          <a:p>
            <a:r>
              <a:rPr lang="en-US" sz="3200" dirty="0">
                <a:hlinkClick r:id="rId3"/>
              </a:rPr>
              <a:t>Time…</a:t>
            </a:r>
            <a:endParaRPr lang="en-US" sz="3200" dirty="0"/>
          </a:p>
        </p:txBody>
      </p:sp>
      <p:pic>
        <p:nvPicPr>
          <p:cNvPr id="8" name="Picture 7">
            <a:extLst>
              <a:ext uri="{FF2B5EF4-FFF2-40B4-BE49-F238E27FC236}">
                <a16:creationId xmlns:a16="http://schemas.microsoft.com/office/drawing/2014/main" id="{8DF69F5F-60E6-47EF-BAC3-B4C6A161DB93}"/>
              </a:ext>
            </a:extLst>
          </p:cNvPr>
          <p:cNvPicPr>
            <a:picLocks noChangeAspect="1"/>
          </p:cNvPicPr>
          <p:nvPr/>
        </p:nvPicPr>
        <p:blipFill>
          <a:blip r:embed="rId4"/>
          <a:stretch>
            <a:fillRect/>
          </a:stretch>
        </p:blipFill>
        <p:spPr>
          <a:xfrm>
            <a:off x="5477285" y="2199953"/>
            <a:ext cx="6571429" cy="4495238"/>
          </a:xfrm>
          <a:prstGeom prst="rect">
            <a:avLst/>
          </a:prstGeom>
        </p:spPr>
      </p:pic>
    </p:spTree>
    <p:extLst>
      <p:ext uri="{BB962C8B-B14F-4D97-AF65-F5344CB8AC3E}">
        <p14:creationId xmlns:p14="http://schemas.microsoft.com/office/powerpoint/2010/main" val="39688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map&#10;&#10;Description automatically generated">
            <a:extLst>
              <a:ext uri="{FF2B5EF4-FFF2-40B4-BE49-F238E27FC236}">
                <a16:creationId xmlns:a16="http://schemas.microsoft.com/office/drawing/2014/main" id="{2FB6521E-E24B-492C-B190-F1AF0AA0BAA0}"/>
              </a:ext>
            </a:extLst>
          </p:cNvPr>
          <p:cNvPicPr>
            <a:picLocks noChangeAspect="1"/>
          </p:cNvPicPr>
          <p:nvPr/>
        </p:nvPicPr>
        <p:blipFill rotWithShape="1">
          <a:blip r:embed="rId2">
            <a:extLst>
              <a:ext uri="{28A0092B-C50C-407E-A947-70E740481C1C}">
                <a14:useLocalDpi xmlns:a14="http://schemas.microsoft.com/office/drawing/2010/main" val="0"/>
              </a:ext>
            </a:extLst>
          </a:blip>
          <a:srcRect l="29899" r="33083"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6" name="Freeform: Shape 15">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5077428" y="4059887"/>
            <a:ext cx="5334000" cy="1524000"/>
          </a:xfrm>
        </p:spPr>
        <p:txBody>
          <a:bodyPr>
            <a:normAutofit/>
          </a:bodyPr>
          <a:lstStyle/>
          <a:p>
            <a:r>
              <a:rPr lang="en-US" sz="3200" dirty="0">
                <a:hlinkClick r:id="rId3"/>
              </a:rPr>
              <a:t>Time…</a:t>
            </a:r>
            <a:endParaRPr lang="en-US" sz="3200" dirty="0"/>
          </a:p>
        </p:txBody>
      </p:sp>
      <p:pic>
        <p:nvPicPr>
          <p:cNvPr id="9" name="Picture 8">
            <a:extLst>
              <a:ext uri="{FF2B5EF4-FFF2-40B4-BE49-F238E27FC236}">
                <a16:creationId xmlns:a16="http://schemas.microsoft.com/office/drawing/2014/main" id="{DFC34A3F-DC90-4547-B365-74AD0769E1DD}"/>
              </a:ext>
            </a:extLst>
          </p:cNvPr>
          <p:cNvPicPr>
            <a:picLocks noChangeAspect="1"/>
          </p:cNvPicPr>
          <p:nvPr/>
        </p:nvPicPr>
        <p:blipFill>
          <a:blip r:embed="rId4"/>
          <a:stretch>
            <a:fillRect/>
          </a:stretch>
        </p:blipFill>
        <p:spPr>
          <a:xfrm>
            <a:off x="6648486" y="636024"/>
            <a:ext cx="5400000" cy="6095238"/>
          </a:xfrm>
          <a:prstGeom prst="rect">
            <a:avLst/>
          </a:prstGeom>
        </p:spPr>
      </p:pic>
    </p:spTree>
    <p:extLst>
      <p:ext uri="{BB962C8B-B14F-4D97-AF65-F5344CB8AC3E}">
        <p14:creationId xmlns:p14="http://schemas.microsoft.com/office/powerpoint/2010/main" val="299094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01A156CB-3E85-4157-A20A-F15B38775437}"/>
              </a:ext>
            </a:extLst>
          </p:cNvPr>
          <p:cNvSpPr>
            <a:spLocks noGrp="1"/>
          </p:cNvSpPr>
          <p:nvPr>
            <p:ph idx="1"/>
          </p:nvPr>
        </p:nvSpPr>
        <p:spPr>
          <a:xfrm>
            <a:off x="762000" y="4848225"/>
            <a:ext cx="10668000" cy="1808308"/>
          </a:xfrm>
        </p:spPr>
        <p:txBody>
          <a:bodyPr/>
          <a:lstStyle/>
          <a:p>
            <a:r>
              <a:rPr lang="en-US" dirty="0">
                <a:solidFill>
                  <a:srgbClr val="FFFFFF"/>
                </a:solidFill>
              </a:rPr>
              <a:t>Kane Tanaka (</a:t>
            </a:r>
            <a:r>
              <a:rPr lang="ja-JP" altLang="en-US" dirty="0">
                <a:solidFill>
                  <a:srgbClr val="FFFFFF"/>
                </a:solidFill>
              </a:rPr>
              <a:t>田中カ子</a:t>
            </a:r>
            <a:r>
              <a:rPr lang="en-US" altLang="ja-JP" dirty="0">
                <a:solidFill>
                  <a:srgbClr val="FFFFFF"/>
                </a:solidFill>
              </a:rPr>
              <a:t>, </a:t>
            </a:r>
            <a:r>
              <a:rPr lang="en-US" dirty="0">
                <a:solidFill>
                  <a:srgbClr val="FFFFFF"/>
                </a:solidFill>
              </a:rPr>
              <a:t>2 January 1903 – 19 April 2022) was a Japanese supercentenarian who died at the age of 119 years, 107 days (the world’s </a:t>
            </a:r>
            <a:r>
              <a:rPr lang="en-US" b="1" dirty="0">
                <a:solidFill>
                  <a:srgbClr val="FFFFFF"/>
                </a:solidFill>
              </a:rPr>
              <a:t>longest lived person)</a:t>
            </a:r>
            <a:r>
              <a:rPr lang="en-US" dirty="0">
                <a:solidFill>
                  <a:srgbClr val="FFFFFF"/>
                </a:solidFill>
              </a:rPr>
              <a:t>.</a:t>
            </a:r>
          </a:p>
        </p:txBody>
      </p:sp>
      <p:pic>
        <p:nvPicPr>
          <p:cNvPr id="7" name="Picture 6" descr="A group of people posing for a photo&#10;&#10;Description automatically generated">
            <a:hlinkClick r:id="rId2"/>
            <a:extLst>
              <a:ext uri="{FF2B5EF4-FFF2-40B4-BE49-F238E27FC236}">
                <a16:creationId xmlns:a16="http://schemas.microsoft.com/office/drawing/2014/main" id="{D2B9942F-8139-46C9-A8FC-B62583A22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49" y="472335"/>
            <a:ext cx="7332441" cy="4221914"/>
          </a:xfrm>
          <a:prstGeom prst="rect">
            <a:avLst/>
          </a:prstGeom>
        </p:spPr>
      </p:pic>
    </p:spTree>
    <p:extLst>
      <p:ext uri="{BB962C8B-B14F-4D97-AF65-F5344CB8AC3E}">
        <p14:creationId xmlns:p14="http://schemas.microsoft.com/office/powerpoint/2010/main" val="313444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01A156CB-3E85-4157-A20A-F15B38775437}"/>
              </a:ext>
            </a:extLst>
          </p:cNvPr>
          <p:cNvSpPr>
            <a:spLocks noGrp="1"/>
          </p:cNvSpPr>
          <p:nvPr>
            <p:ph idx="1"/>
          </p:nvPr>
        </p:nvSpPr>
        <p:spPr>
          <a:xfrm>
            <a:off x="762000" y="4848225"/>
            <a:ext cx="10668000" cy="1808308"/>
          </a:xfrm>
        </p:spPr>
        <p:txBody>
          <a:bodyPr/>
          <a:lstStyle/>
          <a:p>
            <a:r>
              <a:rPr lang="en-US" dirty="0">
                <a:solidFill>
                  <a:srgbClr val="FFFFFF"/>
                </a:solidFill>
              </a:rPr>
              <a:t>Kane Tanaka (</a:t>
            </a:r>
            <a:r>
              <a:rPr lang="ja-JP" altLang="en-US" dirty="0">
                <a:solidFill>
                  <a:srgbClr val="FFFFFF"/>
                </a:solidFill>
              </a:rPr>
              <a:t>田中カ子</a:t>
            </a:r>
            <a:r>
              <a:rPr lang="en-US" altLang="ja-JP" dirty="0">
                <a:solidFill>
                  <a:srgbClr val="FFFFFF"/>
                </a:solidFill>
              </a:rPr>
              <a:t>, </a:t>
            </a:r>
            <a:r>
              <a:rPr lang="en-US" dirty="0">
                <a:solidFill>
                  <a:srgbClr val="FFFFFF"/>
                </a:solidFill>
              </a:rPr>
              <a:t>Tanaka Kane, 2 January 1903 – 19 April 2022) was a Japanese supercentenarian who died at the age of 119 years, 107 days (the world’s </a:t>
            </a:r>
            <a:r>
              <a:rPr lang="en-US" b="1" dirty="0">
                <a:solidFill>
                  <a:srgbClr val="FFFFFF"/>
                </a:solidFill>
              </a:rPr>
              <a:t>longest lived person)</a:t>
            </a:r>
            <a:r>
              <a:rPr lang="en-US" dirty="0">
                <a:solidFill>
                  <a:srgbClr val="FFFFFF"/>
                </a:solidFill>
              </a:rPr>
              <a:t>.</a:t>
            </a:r>
          </a:p>
        </p:txBody>
      </p:sp>
      <p:pic>
        <p:nvPicPr>
          <p:cNvPr id="5" name="Picture 4">
            <a:extLst>
              <a:ext uri="{FF2B5EF4-FFF2-40B4-BE49-F238E27FC236}">
                <a16:creationId xmlns:a16="http://schemas.microsoft.com/office/drawing/2014/main" id="{B2BFA6CA-00A5-4019-9002-8EADA7C13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922" y="218762"/>
            <a:ext cx="5607795" cy="4546185"/>
          </a:xfrm>
          <a:prstGeom prst="rect">
            <a:avLst/>
          </a:prstGeom>
        </p:spPr>
      </p:pic>
    </p:spTree>
    <p:extLst>
      <p:ext uri="{BB962C8B-B14F-4D97-AF65-F5344CB8AC3E}">
        <p14:creationId xmlns:p14="http://schemas.microsoft.com/office/powerpoint/2010/main" val="1538449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01A156CB-3E85-4157-A20A-F15B38775437}"/>
              </a:ext>
            </a:extLst>
          </p:cNvPr>
          <p:cNvSpPr>
            <a:spLocks noGrp="1"/>
          </p:cNvSpPr>
          <p:nvPr>
            <p:ph idx="1"/>
          </p:nvPr>
        </p:nvSpPr>
        <p:spPr>
          <a:xfrm>
            <a:off x="762000" y="2286000"/>
            <a:ext cx="5486400" cy="4227658"/>
          </a:xfrm>
        </p:spPr>
        <p:txBody>
          <a:bodyPr>
            <a:normAutofit fontScale="85000" lnSpcReduction="10000"/>
          </a:bodyPr>
          <a:lstStyle/>
          <a:p>
            <a:r>
              <a:rPr lang="en-US" dirty="0">
                <a:solidFill>
                  <a:srgbClr val="FFFFFF"/>
                </a:solidFill>
              </a:rPr>
              <a:t>Emma Martina </a:t>
            </a:r>
            <a:r>
              <a:rPr lang="en-US" dirty="0" err="1">
                <a:solidFill>
                  <a:srgbClr val="FFFFFF"/>
                </a:solidFill>
              </a:rPr>
              <a:t>Luigia</a:t>
            </a:r>
            <a:r>
              <a:rPr lang="en-US" dirty="0">
                <a:solidFill>
                  <a:srgbClr val="FFFFFF"/>
                </a:solidFill>
              </a:rPr>
              <a:t> </a:t>
            </a:r>
            <a:r>
              <a:rPr lang="en-US" dirty="0" err="1">
                <a:solidFill>
                  <a:srgbClr val="FFFFFF"/>
                </a:solidFill>
              </a:rPr>
              <a:t>Morano</a:t>
            </a:r>
            <a:r>
              <a:rPr lang="en-US" dirty="0">
                <a:solidFill>
                  <a:srgbClr val="FFFFFF"/>
                </a:solidFill>
              </a:rPr>
              <a:t> (29 November 1899 – 15 April 2017) was an Italian supercentenarian who, before her death at the age of 117 years and 137 days, was the world's oldest living person whose age had been verified, and the last living person to have been verified as </a:t>
            </a:r>
            <a:r>
              <a:rPr lang="en-US" b="1" dirty="0">
                <a:solidFill>
                  <a:srgbClr val="FFFFFF"/>
                </a:solidFill>
              </a:rPr>
              <a:t>being born in the 1800s</a:t>
            </a:r>
            <a:r>
              <a:rPr lang="en-US" dirty="0">
                <a:solidFill>
                  <a:srgbClr val="FFFFFF"/>
                </a:solidFill>
              </a:rPr>
              <a:t>.</a:t>
            </a:r>
          </a:p>
        </p:txBody>
      </p:sp>
      <p:pic>
        <p:nvPicPr>
          <p:cNvPr id="6" name="Picture 5" descr="A screenshot of a social media post&#10;&#10;Description automatically generated">
            <a:extLst>
              <a:ext uri="{FF2B5EF4-FFF2-40B4-BE49-F238E27FC236}">
                <a16:creationId xmlns:a16="http://schemas.microsoft.com/office/drawing/2014/main" id="{8BC01B1D-BD5B-443E-B20C-665158457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755" y="0"/>
            <a:ext cx="5725245" cy="6858000"/>
          </a:xfrm>
          <a:prstGeom prst="rect">
            <a:avLst/>
          </a:prstGeom>
        </p:spPr>
      </p:pic>
    </p:spTree>
    <p:extLst>
      <p:ext uri="{BB962C8B-B14F-4D97-AF65-F5344CB8AC3E}">
        <p14:creationId xmlns:p14="http://schemas.microsoft.com/office/powerpoint/2010/main" val="3228918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01A156CB-3E85-4157-A20A-F15B38775437}"/>
              </a:ext>
            </a:extLst>
          </p:cNvPr>
          <p:cNvSpPr>
            <a:spLocks noGrp="1"/>
          </p:cNvSpPr>
          <p:nvPr>
            <p:ph idx="1"/>
          </p:nvPr>
        </p:nvSpPr>
        <p:spPr>
          <a:xfrm>
            <a:off x="762000" y="2286000"/>
            <a:ext cx="5486400" cy="4227658"/>
          </a:xfrm>
        </p:spPr>
        <p:txBody>
          <a:bodyPr>
            <a:normAutofit lnSpcReduction="10000"/>
          </a:bodyPr>
          <a:lstStyle/>
          <a:p>
            <a:r>
              <a:rPr lang="en-US" dirty="0">
                <a:solidFill>
                  <a:srgbClr val="FFFFFF"/>
                </a:solidFill>
              </a:rPr>
              <a:t>President John Tyler was born in 1790, one year after George Washington was sworn in as president.</a:t>
            </a:r>
          </a:p>
          <a:p>
            <a:r>
              <a:rPr lang="en-US" dirty="0">
                <a:solidFill>
                  <a:srgbClr val="FFFFFF"/>
                </a:solidFill>
              </a:rPr>
              <a:t>He was the 10</a:t>
            </a:r>
            <a:r>
              <a:rPr lang="en-US" baseline="30000" dirty="0">
                <a:solidFill>
                  <a:srgbClr val="FFFFFF"/>
                </a:solidFill>
              </a:rPr>
              <a:t>th</a:t>
            </a:r>
            <a:r>
              <a:rPr lang="en-US" dirty="0">
                <a:solidFill>
                  <a:srgbClr val="FFFFFF"/>
                </a:solidFill>
              </a:rPr>
              <a:t> President of the United States, serving from 1841-1845 and signing the Annexation of Texas.</a:t>
            </a:r>
          </a:p>
        </p:txBody>
      </p:sp>
      <p:pic>
        <p:nvPicPr>
          <p:cNvPr id="5" name="Picture 4" descr="A person wearing a suit and tie&#10;&#10;Description automatically generated">
            <a:extLst>
              <a:ext uri="{FF2B5EF4-FFF2-40B4-BE49-F238E27FC236}">
                <a16:creationId xmlns:a16="http://schemas.microsoft.com/office/drawing/2014/main" id="{479996D2-437A-4F05-A879-383A6F2E0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524" y="0"/>
            <a:ext cx="5289476" cy="6858000"/>
          </a:xfrm>
          <a:prstGeom prst="rect">
            <a:avLst/>
          </a:prstGeom>
        </p:spPr>
      </p:pic>
    </p:spTree>
    <p:extLst>
      <p:ext uri="{BB962C8B-B14F-4D97-AF65-F5344CB8AC3E}">
        <p14:creationId xmlns:p14="http://schemas.microsoft.com/office/powerpoint/2010/main" val="51553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01A156CB-3E85-4157-A20A-F15B38775437}"/>
              </a:ext>
            </a:extLst>
          </p:cNvPr>
          <p:cNvSpPr>
            <a:spLocks noGrp="1"/>
          </p:cNvSpPr>
          <p:nvPr>
            <p:ph idx="1"/>
          </p:nvPr>
        </p:nvSpPr>
        <p:spPr>
          <a:xfrm>
            <a:off x="520117" y="2286000"/>
            <a:ext cx="3410131" cy="4227658"/>
          </a:xfrm>
        </p:spPr>
        <p:txBody>
          <a:bodyPr>
            <a:normAutofit/>
          </a:bodyPr>
          <a:lstStyle/>
          <a:p>
            <a:r>
              <a:rPr lang="en-US" dirty="0">
                <a:solidFill>
                  <a:srgbClr val="FFFFFF"/>
                </a:solidFill>
              </a:rPr>
              <a:t>President Tyler has a living grandson, Harrison Ruffin Tyler, who was born on 09 November 1928</a:t>
            </a:r>
          </a:p>
          <a:p>
            <a:r>
              <a:rPr lang="en-US" dirty="0">
                <a:solidFill>
                  <a:srgbClr val="FFFFFF"/>
                </a:solidFill>
              </a:rPr>
              <a:t>(age 94).</a:t>
            </a:r>
          </a:p>
        </p:txBody>
      </p:sp>
      <p:pic>
        <p:nvPicPr>
          <p:cNvPr id="5" name="Picture 4" descr="A couple of people posing for the camera&#10;&#10;Description automatically generated">
            <a:hlinkClick r:id="rId2"/>
            <a:extLst>
              <a:ext uri="{FF2B5EF4-FFF2-40B4-BE49-F238E27FC236}">
                <a16:creationId xmlns:a16="http://schemas.microsoft.com/office/drawing/2014/main" id="{59E580A1-DC5F-43C4-9DE9-1C2825FDE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248" y="916037"/>
            <a:ext cx="8261751" cy="4617988"/>
          </a:xfrm>
          <a:prstGeom prst="rect">
            <a:avLst/>
          </a:prstGeom>
        </p:spPr>
      </p:pic>
    </p:spTree>
    <p:extLst>
      <p:ext uri="{BB962C8B-B14F-4D97-AF65-F5344CB8AC3E}">
        <p14:creationId xmlns:p14="http://schemas.microsoft.com/office/powerpoint/2010/main" val="389542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FC688CAE-5F23-4777-89EB-B3E87AF6F768}"/>
              </a:ext>
            </a:extLst>
          </p:cNvPr>
          <p:cNvPicPr>
            <a:picLocks noChangeAspect="1"/>
          </p:cNvPicPr>
          <p:nvPr/>
        </p:nvPicPr>
        <p:blipFill rotWithShape="1">
          <a:blip r:embed="rId2"/>
          <a:srcRect t="3138"/>
          <a:stretch/>
        </p:blipFill>
        <p:spPr>
          <a:xfrm>
            <a:off x="-15220" y="0"/>
            <a:ext cx="12207220" cy="6857990"/>
          </a:xfrm>
          <a:prstGeom prst="rect">
            <a:avLst/>
          </a:prstGeom>
        </p:spPr>
      </p:pic>
      <p:sp>
        <p:nvSpPr>
          <p:cNvPr id="20" name="Rectangle 19">
            <a:extLst>
              <a:ext uri="{FF2B5EF4-FFF2-40B4-BE49-F238E27FC236}">
                <a16:creationId xmlns:a16="http://schemas.microsoft.com/office/drawing/2014/main" id="{5DC75FBE-6346-435A-B28A-51464B721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208BB2-69D4-45AC-8612-E884B86573B1}"/>
              </a:ext>
            </a:extLst>
          </p:cNvPr>
          <p:cNvSpPr>
            <a:spLocks noGrp="1"/>
          </p:cNvSpPr>
          <p:nvPr>
            <p:ph type="ctrTitle"/>
          </p:nvPr>
        </p:nvSpPr>
        <p:spPr>
          <a:xfrm>
            <a:off x="7620000" y="300606"/>
            <a:ext cx="3810000" cy="693576"/>
          </a:xfrm>
        </p:spPr>
        <p:txBody>
          <a:bodyPr>
            <a:normAutofit fontScale="90000"/>
          </a:bodyPr>
          <a:lstStyle/>
          <a:p>
            <a:pPr algn="l"/>
            <a:r>
              <a:rPr lang="en-US" sz="4400" dirty="0"/>
              <a:t>SAMSA</a:t>
            </a:r>
          </a:p>
        </p:txBody>
      </p:sp>
      <p:sp>
        <p:nvSpPr>
          <p:cNvPr id="14" name="Title 1">
            <a:extLst>
              <a:ext uri="{FF2B5EF4-FFF2-40B4-BE49-F238E27FC236}">
                <a16:creationId xmlns:a16="http://schemas.microsoft.com/office/drawing/2014/main" id="{DD63E9B3-93C2-4494-80F9-4552AA31533B}"/>
              </a:ext>
            </a:extLst>
          </p:cNvPr>
          <p:cNvSpPr txBox="1">
            <a:spLocks/>
          </p:cNvSpPr>
          <p:nvPr/>
        </p:nvSpPr>
        <p:spPr>
          <a:xfrm>
            <a:off x="7620000" y="948000"/>
            <a:ext cx="3810000" cy="69357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13 June 2023</a:t>
            </a:r>
          </a:p>
        </p:txBody>
      </p:sp>
      <p:pic>
        <p:nvPicPr>
          <p:cNvPr id="5" name="Picture 4" descr="Map&#10;&#10;Description automatically generated">
            <a:extLst>
              <a:ext uri="{FF2B5EF4-FFF2-40B4-BE49-F238E27FC236}">
                <a16:creationId xmlns:a16="http://schemas.microsoft.com/office/drawing/2014/main" id="{8B7E97DB-9014-8796-B265-2C5D94475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0" y="0"/>
            <a:ext cx="7204903" cy="6858000"/>
          </a:xfrm>
          <a:prstGeom prst="rect">
            <a:avLst/>
          </a:prstGeom>
        </p:spPr>
      </p:pic>
    </p:spTree>
    <p:extLst>
      <p:ext uri="{BB962C8B-B14F-4D97-AF65-F5344CB8AC3E}">
        <p14:creationId xmlns:p14="http://schemas.microsoft.com/office/powerpoint/2010/main" val="2107285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581275"/>
            <a:ext cx="5829300" cy="3932383"/>
          </a:xfrm>
        </p:spPr>
        <p:txBody>
          <a:bodyPr>
            <a:normAutofit/>
          </a:bodyPr>
          <a:lstStyle/>
          <a:p>
            <a:r>
              <a:rPr lang="en-US" sz="4000" b="1" dirty="0"/>
              <a:t>These are the decades in which these individuals were born:</a:t>
            </a:r>
          </a:p>
        </p:txBody>
      </p:sp>
      <p:pic>
        <p:nvPicPr>
          <p:cNvPr id="5" name="Picture 4" descr="A screenshot of a cell phone&#10;&#10;Description automatically generated">
            <a:extLst>
              <a:ext uri="{FF2B5EF4-FFF2-40B4-BE49-F238E27FC236}">
                <a16:creationId xmlns:a16="http://schemas.microsoft.com/office/drawing/2014/main" id="{33DF9CBB-039E-408F-9238-47F53A4D0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639" y="0"/>
            <a:ext cx="5073361" cy="6858000"/>
          </a:xfrm>
          <a:prstGeom prst="rect">
            <a:avLst/>
          </a:prstGeom>
        </p:spPr>
      </p:pic>
    </p:spTree>
    <p:extLst>
      <p:ext uri="{BB962C8B-B14F-4D97-AF65-F5344CB8AC3E}">
        <p14:creationId xmlns:p14="http://schemas.microsoft.com/office/powerpoint/2010/main" val="379891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462987" y="762000"/>
            <a:ext cx="2027017" cy="1524000"/>
          </a:xfrm>
        </p:spPr>
        <p:txBody>
          <a:bodyPr/>
          <a:lstStyle/>
          <a:p>
            <a:r>
              <a:rPr lang="en-US" dirty="0"/>
              <a:t>Time…</a:t>
            </a:r>
          </a:p>
        </p:txBody>
      </p:sp>
      <p:pic>
        <p:nvPicPr>
          <p:cNvPr id="7" name="Picture 6" descr="A screenshot of a cell phone&#10;&#10;Description automatically generated">
            <a:extLst>
              <a:ext uri="{FF2B5EF4-FFF2-40B4-BE49-F238E27FC236}">
                <a16:creationId xmlns:a16="http://schemas.microsoft.com/office/drawing/2014/main" id="{76CB7CCC-3491-4493-87DE-5E3CCE4CA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54" y="1152771"/>
            <a:ext cx="4315427" cy="4286848"/>
          </a:xfrm>
          <a:prstGeom prst="rect">
            <a:avLst/>
          </a:prstGeom>
        </p:spPr>
      </p:pic>
      <p:pic>
        <p:nvPicPr>
          <p:cNvPr id="8" name="Picture 7" descr="A person holding a baby&#10;&#10;Description automatically generated">
            <a:extLst>
              <a:ext uri="{FF2B5EF4-FFF2-40B4-BE49-F238E27FC236}">
                <a16:creationId xmlns:a16="http://schemas.microsoft.com/office/drawing/2014/main" id="{B4963D95-DC87-43C1-8D12-BB9A18149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004" y="1134319"/>
            <a:ext cx="5010150" cy="4305300"/>
          </a:xfrm>
          <a:prstGeom prst="rect">
            <a:avLst/>
          </a:prstGeom>
        </p:spPr>
      </p:pic>
    </p:spTree>
    <p:extLst>
      <p:ext uri="{BB962C8B-B14F-4D97-AF65-F5344CB8AC3E}">
        <p14:creationId xmlns:p14="http://schemas.microsoft.com/office/powerpoint/2010/main" val="330550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462987" y="762000"/>
            <a:ext cx="2027017" cy="1524000"/>
          </a:xfrm>
        </p:spPr>
        <p:txBody>
          <a:bodyPr/>
          <a:lstStyle/>
          <a:p>
            <a:r>
              <a:rPr lang="en-US" dirty="0"/>
              <a:t>Time…</a:t>
            </a:r>
          </a:p>
        </p:txBody>
      </p:sp>
      <p:pic>
        <p:nvPicPr>
          <p:cNvPr id="7" name="Picture 6" descr="A screenshot of a cell phone&#10;&#10;Description automatically generated">
            <a:extLst>
              <a:ext uri="{FF2B5EF4-FFF2-40B4-BE49-F238E27FC236}">
                <a16:creationId xmlns:a16="http://schemas.microsoft.com/office/drawing/2014/main" id="{76CB7CCC-3491-4493-87DE-5E3CCE4CA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54" y="1152771"/>
            <a:ext cx="4315427" cy="4286848"/>
          </a:xfrm>
          <a:prstGeom prst="rect">
            <a:avLst/>
          </a:prstGeom>
        </p:spPr>
      </p:pic>
      <p:pic>
        <p:nvPicPr>
          <p:cNvPr id="4" name="Picture 3" descr="A group of people standing around a table&#10;&#10;Description automatically generated">
            <a:extLst>
              <a:ext uri="{FF2B5EF4-FFF2-40B4-BE49-F238E27FC236}">
                <a16:creationId xmlns:a16="http://schemas.microsoft.com/office/drawing/2014/main" id="{0088C1E7-5B96-49DA-8042-5F28D797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027" y="1117967"/>
            <a:ext cx="4582127" cy="4356455"/>
          </a:xfrm>
          <a:prstGeom prst="rect">
            <a:avLst/>
          </a:prstGeom>
        </p:spPr>
      </p:pic>
    </p:spTree>
    <p:extLst>
      <p:ext uri="{BB962C8B-B14F-4D97-AF65-F5344CB8AC3E}">
        <p14:creationId xmlns:p14="http://schemas.microsoft.com/office/powerpoint/2010/main" val="176572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462987" y="762000"/>
            <a:ext cx="2027017" cy="1524000"/>
          </a:xfrm>
        </p:spPr>
        <p:txBody>
          <a:bodyPr/>
          <a:lstStyle/>
          <a:p>
            <a:r>
              <a:rPr lang="en-US" dirty="0"/>
              <a:t>Time…</a:t>
            </a:r>
          </a:p>
        </p:txBody>
      </p:sp>
      <p:pic>
        <p:nvPicPr>
          <p:cNvPr id="7" name="Picture 6" descr="A screenshot of a cell phone&#10;&#10;Description automatically generated">
            <a:extLst>
              <a:ext uri="{FF2B5EF4-FFF2-40B4-BE49-F238E27FC236}">
                <a16:creationId xmlns:a16="http://schemas.microsoft.com/office/drawing/2014/main" id="{76CB7CCC-3491-4493-87DE-5E3CCE4CA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54" y="1152771"/>
            <a:ext cx="4315427" cy="4286848"/>
          </a:xfrm>
          <a:prstGeom prst="rect">
            <a:avLst/>
          </a:prstGeom>
        </p:spPr>
      </p:pic>
      <p:pic>
        <p:nvPicPr>
          <p:cNvPr id="4" name="Picture 3" descr="A group of people standing around a table&#10;&#10;Description automatically generated">
            <a:extLst>
              <a:ext uri="{FF2B5EF4-FFF2-40B4-BE49-F238E27FC236}">
                <a16:creationId xmlns:a16="http://schemas.microsoft.com/office/drawing/2014/main" id="{0088C1E7-5B96-49DA-8042-5F28D797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027" y="1117967"/>
            <a:ext cx="4582127" cy="435645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12538C5-B606-45C9-8BE6-5F53BFDA7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 y="0"/>
            <a:ext cx="12187938" cy="6858000"/>
          </a:xfrm>
          <a:prstGeom prst="rect">
            <a:avLst/>
          </a:prstGeom>
        </p:spPr>
      </p:pic>
    </p:spTree>
    <p:extLst>
      <p:ext uri="{BB962C8B-B14F-4D97-AF65-F5344CB8AC3E}">
        <p14:creationId xmlns:p14="http://schemas.microsoft.com/office/powerpoint/2010/main" val="38070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462987" y="762000"/>
            <a:ext cx="2027017" cy="1524000"/>
          </a:xfrm>
        </p:spPr>
        <p:txBody>
          <a:bodyPr/>
          <a:lstStyle/>
          <a:p>
            <a:r>
              <a:rPr lang="en-US" dirty="0"/>
              <a:t>Time…</a:t>
            </a:r>
          </a:p>
        </p:txBody>
      </p:sp>
      <p:pic>
        <p:nvPicPr>
          <p:cNvPr id="7" name="Picture 6" descr="A screenshot of a cell phone&#10;&#10;Description automatically generated">
            <a:extLst>
              <a:ext uri="{FF2B5EF4-FFF2-40B4-BE49-F238E27FC236}">
                <a16:creationId xmlns:a16="http://schemas.microsoft.com/office/drawing/2014/main" id="{76CB7CCC-3491-4493-87DE-5E3CCE4CA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54" y="1152771"/>
            <a:ext cx="4315427" cy="4286848"/>
          </a:xfrm>
          <a:prstGeom prst="rect">
            <a:avLst/>
          </a:prstGeom>
        </p:spPr>
      </p:pic>
      <p:pic>
        <p:nvPicPr>
          <p:cNvPr id="4" name="Picture 3" descr="A group of people standing around a table&#10;&#10;Description automatically generated">
            <a:extLst>
              <a:ext uri="{FF2B5EF4-FFF2-40B4-BE49-F238E27FC236}">
                <a16:creationId xmlns:a16="http://schemas.microsoft.com/office/drawing/2014/main" id="{0088C1E7-5B96-49DA-8042-5F28D797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027" y="1117967"/>
            <a:ext cx="4582127" cy="4356455"/>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90C0EA94-9F01-4B7D-B9D3-0A56BDA97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569"/>
            <a:ext cx="12192000" cy="6322862"/>
          </a:xfrm>
          <a:prstGeom prst="rect">
            <a:avLst/>
          </a:prstGeom>
        </p:spPr>
      </p:pic>
    </p:spTree>
    <p:extLst>
      <p:ext uri="{BB962C8B-B14F-4D97-AF65-F5344CB8AC3E}">
        <p14:creationId xmlns:p14="http://schemas.microsoft.com/office/powerpoint/2010/main" val="412792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209800" y="685800"/>
            <a:ext cx="7772400" cy="1143000"/>
          </a:xfrm>
        </p:spPr>
        <p:txBody>
          <a:bodyPr>
            <a:normAutofit fontScale="90000"/>
          </a:bodyPr>
          <a:lstStyle/>
          <a:p>
            <a:pPr eaLnBrk="1" hangingPunct="1"/>
            <a:r>
              <a:rPr lang="en-US" altLang="en-US"/>
              <a:t>What does this say about the concept of law?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3292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56" y="0"/>
            <a:ext cx="5835689" cy="6858000"/>
          </a:xfrm>
          <a:prstGeom prst="rect">
            <a:avLst/>
          </a:prstGeom>
        </p:spPr>
      </p:pic>
    </p:spTree>
    <p:extLst>
      <p:ext uri="{BB962C8B-B14F-4D97-AF65-F5344CB8AC3E}">
        <p14:creationId xmlns:p14="http://schemas.microsoft.com/office/powerpoint/2010/main" val="311447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416" y="210312"/>
            <a:ext cx="8583168" cy="6437376"/>
          </a:xfrm>
          <a:prstGeom prst="rect">
            <a:avLst/>
          </a:prstGeom>
        </p:spPr>
      </p:pic>
    </p:spTree>
    <p:extLst>
      <p:ext uri="{BB962C8B-B14F-4D97-AF65-F5344CB8AC3E}">
        <p14:creationId xmlns:p14="http://schemas.microsoft.com/office/powerpoint/2010/main" val="417189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374" y="0"/>
            <a:ext cx="3744427" cy="6858000"/>
          </a:xfrm>
          <a:prstGeom prst="rect">
            <a:avLst/>
          </a:prstGeom>
        </p:spPr>
      </p:pic>
    </p:spTree>
    <p:extLst>
      <p:ext uri="{BB962C8B-B14F-4D97-AF65-F5344CB8AC3E}">
        <p14:creationId xmlns:p14="http://schemas.microsoft.com/office/powerpoint/2010/main" val="2259215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581275"/>
            <a:ext cx="5829300" cy="3932383"/>
          </a:xfrm>
        </p:spPr>
        <p:txBody>
          <a:bodyPr>
            <a:normAutofit/>
          </a:bodyPr>
          <a:lstStyle/>
          <a:p>
            <a:r>
              <a:rPr lang="en-US" sz="4000" b="1" dirty="0"/>
              <a:t>There are some surprises, such as Martin Luther King, Jr. and Anne Frank being born in 1929.</a:t>
            </a:r>
          </a:p>
        </p:txBody>
      </p:sp>
      <p:pic>
        <p:nvPicPr>
          <p:cNvPr id="6" name="Picture 5" descr="A person posing for a photo&#10;&#10;Description automatically generated">
            <a:extLst>
              <a:ext uri="{FF2B5EF4-FFF2-40B4-BE49-F238E27FC236}">
                <a16:creationId xmlns:a16="http://schemas.microsoft.com/office/drawing/2014/main" id="{ED15439F-1770-4B3E-A374-CDC0175AB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924" y="3405738"/>
            <a:ext cx="4410075" cy="3452261"/>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1B5C8DCA-4F8B-4943-A224-399BEC809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125" y="-14747"/>
            <a:ext cx="5894755" cy="3300872"/>
          </a:xfrm>
          <a:prstGeom prst="rect">
            <a:avLst/>
          </a:prstGeom>
        </p:spPr>
      </p:pic>
    </p:spTree>
    <p:extLst>
      <p:ext uri="{BB962C8B-B14F-4D97-AF65-F5344CB8AC3E}">
        <p14:creationId xmlns:p14="http://schemas.microsoft.com/office/powerpoint/2010/main" val="166578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pic>
        <p:nvPicPr>
          <p:cNvPr id="4" name="Picture 3" descr="A vintage photo of a person&#10;&#10;Description automatically generated">
            <a:extLst>
              <a:ext uri="{FF2B5EF4-FFF2-40B4-BE49-F238E27FC236}">
                <a16:creationId xmlns:a16="http://schemas.microsoft.com/office/drawing/2014/main" id="{C1148BEE-2E30-45D5-A450-BBF76CD3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775" y="0"/>
            <a:ext cx="5425225" cy="6858000"/>
          </a:xfrm>
          <a:prstGeom prst="rect">
            <a:avLst/>
          </a:prstGeo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George Martin Berger &amp; Rose “Nellie” Trefzger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1871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1897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1953 died                                                </a:t>
            </a:r>
            <a:r>
              <a:rPr kumimoji="0" lang="en-US" sz="2200" b="0" i="0" u="none" strike="noStrike" kern="1200" cap="none" spc="0" normalizeH="0" baseline="0" noProof="0" dirty="0">
                <a:ln>
                  <a:noFill/>
                </a:ln>
                <a:solidFill>
                  <a:srgbClr val="FFFFFF"/>
                </a:solidFill>
                <a:effectLst/>
                <a:uLnTx/>
                <a:uFillTx/>
                <a:latin typeface="Sitka Subheading"/>
                <a:ea typeface="+mj-ea"/>
                <a:cs typeface="+mj-cs"/>
                <a:hlinkClick r:id="rId4"/>
              </a:rPr>
              <a:t>Photo: 1897</a:t>
            </a:r>
            <a:endParaRPr lang="en-US" dirty="0"/>
          </a:p>
        </p:txBody>
      </p:sp>
    </p:spTree>
    <p:extLst>
      <p:ext uri="{BB962C8B-B14F-4D97-AF65-F5344CB8AC3E}">
        <p14:creationId xmlns:p14="http://schemas.microsoft.com/office/powerpoint/2010/main" val="1654651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C492A5-02D7-42EE-9B47-BA052DFA0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850" y="2170399"/>
            <a:ext cx="4380232" cy="3933684"/>
          </a:xfrm>
          <a:prstGeom prst="rect">
            <a:avLst/>
          </a:prstGeom>
        </p:spPr>
      </p:pic>
      <p:sp>
        <p:nvSpPr>
          <p:cNvPr id="13" name="Title 12">
            <a:extLst>
              <a:ext uri="{FF2B5EF4-FFF2-40B4-BE49-F238E27FC236}">
                <a16:creationId xmlns:a16="http://schemas.microsoft.com/office/drawing/2014/main" id="{BAFADBD1-B5F9-83A9-EA9A-87F67AA90043}"/>
              </a:ext>
            </a:extLst>
          </p:cNvPr>
          <p:cNvSpPr>
            <a:spLocks noGrp="1"/>
          </p:cNvSpPr>
          <p:nvPr>
            <p:ph type="title"/>
          </p:nvPr>
        </p:nvSpPr>
        <p:spPr/>
        <p:txBody>
          <a:bodyPr/>
          <a:lstStyle/>
          <a:p>
            <a:endParaRPr lang="en-US"/>
          </a:p>
        </p:txBody>
      </p:sp>
      <p:sp>
        <p:nvSpPr>
          <p:cNvPr id="15" name="Content Placeholder 14">
            <a:extLst>
              <a:ext uri="{FF2B5EF4-FFF2-40B4-BE49-F238E27FC236}">
                <a16:creationId xmlns:a16="http://schemas.microsoft.com/office/drawing/2014/main" id="{EF76E9CD-D567-CC5B-87F7-CCFB7B25E6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05052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a:t>
            </a:r>
            <a:r>
              <a:rPr lang="en-US" b="0" i="0" dirty="0">
                <a:effectLst/>
                <a:latin typeface="Helvetica" panose="020B0604020202020204" pitchFamily="34" charset="0"/>
              </a:rPr>
              <a:t>33 years, 2 months, 29 days</a:t>
            </a:r>
            <a:endParaRPr lang="en-US" dirty="0"/>
          </a:p>
        </p:txBody>
      </p:sp>
      <p:pic>
        <p:nvPicPr>
          <p:cNvPr id="11" name="Picture 10">
            <a:extLst>
              <a:ext uri="{FF2B5EF4-FFF2-40B4-BE49-F238E27FC236}">
                <a16:creationId xmlns:a16="http://schemas.microsoft.com/office/drawing/2014/main" id="{E0C492A5-02D7-42EE-9B47-BA052DFA0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850" y="2170399"/>
            <a:ext cx="4380232" cy="3933684"/>
          </a:xfrm>
          <a:prstGeom prst="rect">
            <a:avLst/>
          </a:prstGeom>
        </p:spPr>
      </p:pic>
      <p:sp>
        <p:nvSpPr>
          <p:cNvPr id="4" name="Content Placeholder 3">
            <a:extLst>
              <a:ext uri="{FF2B5EF4-FFF2-40B4-BE49-F238E27FC236}">
                <a16:creationId xmlns:a16="http://schemas.microsoft.com/office/drawing/2014/main" id="{DC22C1A5-978F-6260-2B25-12EA390C14F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220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a:t>
            </a:r>
            <a:r>
              <a:rPr lang="en-US" b="0" i="0" dirty="0">
                <a:effectLst/>
                <a:latin typeface="Helvetica" panose="020B0604020202020204" pitchFamily="34" charset="0"/>
              </a:rPr>
              <a:t>33 years, 2 months, 29 days</a:t>
            </a:r>
            <a:endParaRPr lang="en-US" dirty="0"/>
          </a:p>
        </p:txBody>
      </p:sp>
      <p:sp>
        <p:nvSpPr>
          <p:cNvPr id="9" name="Content Placeholder 8">
            <a:extLst>
              <a:ext uri="{FF2B5EF4-FFF2-40B4-BE49-F238E27FC236}">
                <a16:creationId xmlns:a16="http://schemas.microsoft.com/office/drawing/2014/main" id="{D6522854-64E9-8D6E-A3D7-FF0A8C94D89D}"/>
              </a:ext>
            </a:extLst>
          </p:cNvPr>
          <p:cNvSpPr>
            <a:spLocks noGrp="1"/>
          </p:cNvSpPr>
          <p:nvPr>
            <p:ph idx="1"/>
          </p:nvPr>
        </p:nvSpPr>
        <p:spPr>
          <a:xfrm>
            <a:off x="762000" y="2286000"/>
            <a:ext cx="5739468" cy="3818083"/>
          </a:xfrm>
        </p:spPr>
        <p:txBody>
          <a:bodyPr>
            <a:normAutofit fontScale="70000" lnSpcReduction="20000"/>
          </a:bodyPr>
          <a:lstStyle/>
          <a:p>
            <a:r>
              <a:rPr lang="en-US" b="1" dirty="0"/>
              <a:t>The Berlin Wall Falls and USSR Dissolves</a:t>
            </a:r>
          </a:p>
          <a:p>
            <a:endParaRPr lang="en-US" dirty="0"/>
          </a:p>
          <a:p>
            <a:r>
              <a:rPr lang="en-US" dirty="0"/>
              <a:t>The world was taken by surprise when, during the night of November 9, 1989, crowds of Germans began dismantling the Berlin Wall — a barrier that for almost 30 years had symbolized the Cold War division of Europe.</a:t>
            </a:r>
          </a:p>
          <a:p>
            <a:r>
              <a:rPr lang="en-US" dirty="0"/>
              <a:t> By October 1990, Germany was reunified, triggering the swift collapse of the other East European regimes.</a:t>
            </a:r>
          </a:p>
        </p:txBody>
      </p:sp>
      <p:pic>
        <p:nvPicPr>
          <p:cNvPr id="11" name="Picture 10">
            <a:extLst>
              <a:ext uri="{FF2B5EF4-FFF2-40B4-BE49-F238E27FC236}">
                <a16:creationId xmlns:a16="http://schemas.microsoft.com/office/drawing/2014/main" id="{E0C492A5-02D7-42EE-9B47-BA052DFA0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850" y="2170399"/>
            <a:ext cx="4380232" cy="3933684"/>
          </a:xfrm>
          <a:prstGeom prst="rect">
            <a:avLst/>
          </a:prstGeom>
        </p:spPr>
      </p:pic>
    </p:spTree>
    <p:extLst>
      <p:ext uri="{BB962C8B-B14F-4D97-AF65-F5344CB8AC3E}">
        <p14:creationId xmlns:p14="http://schemas.microsoft.com/office/powerpoint/2010/main" val="419419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1,000 years</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7"/>
            <a:ext cx="5169017" cy="4312684"/>
          </a:xfrm>
        </p:spPr>
        <p:txBody>
          <a:bodyPr>
            <a:normAutofit fontScale="55000" lnSpcReduction="20000"/>
          </a:bodyPr>
          <a:lstStyle/>
          <a:p>
            <a:r>
              <a:rPr lang="en-US" sz="4000" b="1" dirty="0"/>
              <a:t>Westminster Abbey</a:t>
            </a:r>
          </a:p>
          <a:p>
            <a:r>
              <a:rPr lang="en-US" sz="4000" b="1" dirty="0"/>
              <a:t>The history of Westminster Abbey can be traced back to its creation in 1050 when Edward the Confessor began building his church on the west end of Thorney Island. </a:t>
            </a:r>
          </a:p>
          <a:p>
            <a:r>
              <a:rPr lang="en-US" sz="4000" b="1" dirty="0"/>
              <a:t>The foundation was laid by King Edgar around 1090 and it became an abbey during the late 1100s under Henry II.</a:t>
            </a:r>
          </a:p>
        </p:txBody>
      </p:sp>
      <p:pic>
        <p:nvPicPr>
          <p:cNvPr id="3" name="Picture 2">
            <a:extLst>
              <a:ext uri="{FF2B5EF4-FFF2-40B4-BE49-F238E27FC236}">
                <a16:creationId xmlns:a16="http://schemas.microsoft.com/office/drawing/2014/main" id="{6ECBCFE5-F5B0-8E2A-5D68-B80F4DDD7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311" y="0"/>
            <a:ext cx="5835689" cy="6858000"/>
          </a:xfrm>
          <a:prstGeom prst="rect">
            <a:avLst/>
          </a:prstGeom>
        </p:spPr>
      </p:pic>
    </p:spTree>
    <p:extLst>
      <p:ext uri="{BB962C8B-B14F-4D97-AF65-F5344CB8AC3E}">
        <p14:creationId xmlns:p14="http://schemas.microsoft.com/office/powerpoint/2010/main" val="105160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normAutofit/>
          </a:bodyPr>
          <a:lstStyle/>
          <a:p>
            <a:endParaRPr lang="en-US" dirty="0"/>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415659"/>
            <a:ext cx="5169017" cy="4312684"/>
          </a:xfrm>
        </p:spPr>
        <p:txBody>
          <a:bodyPr>
            <a:normAutofit/>
          </a:bodyPr>
          <a:lstStyle/>
          <a:p>
            <a:endParaRPr lang="en-US" sz="4000" b="1" dirty="0"/>
          </a:p>
        </p:txBody>
      </p:sp>
      <p:pic>
        <p:nvPicPr>
          <p:cNvPr id="6" name="Picture 5" descr="A close-up of a fossil&#10;&#10;Description automatically generated with medium confidence">
            <a:extLst>
              <a:ext uri="{FF2B5EF4-FFF2-40B4-BE49-F238E27FC236}">
                <a16:creationId xmlns:a16="http://schemas.microsoft.com/office/drawing/2014/main" id="{FDA2433B-6B25-2B58-F55C-FE3728C6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810" y="0"/>
            <a:ext cx="4675190" cy="6858000"/>
          </a:xfrm>
          <a:prstGeom prst="rect">
            <a:avLst/>
          </a:prstGeom>
        </p:spPr>
      </p:pic>
    </p:spTree>
    <p:extLst>
      <p:ext uri="{BB962C8B-B14F-4D97-AF65-F5344CB8AC3E}">
        <p14:creationId xmlns:p14="http://schemas.microsoft.com/office/powerpoint/2010/main" val="4222814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normAutofit/>
          </a:bodyPr>
          <a:lstStyle/>
          <a:p>
            <a:r>
              <a:rPr lang="en-US" dirty="0"/>
              <a:t>Time… 521 to 252 million </a:t>
            </a:r>
            <a:br>
              <a:rPr lang="en-US" dirty="0"/>
            </a:br>
            <a:r>
              <a:rPr lang="en-US" dirty="0"/>
              <a:t>             years ago</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415658"/>
            <a:ext cx="5169017" cy="4312684"/>
          </a:xfrm>
        </p:spPr>
        <p:txBody>
          <a:bodyPr>
            <a:normAutofit/>
          </a:bodyPr>
          <a:lstStyle/>
          <a:p>
            <a:endParaRPr lang="en-US" sz="4000" b="1" dirty="0"/>
          </a:p>
        </p:txBody>
      </p:sp>
      <p:pic>
        <p:nvPicPr>
          <p:cNvPr id="6" name="Picture 5" descr="A close-up of a fossil&#10;&#10;Description automatically generated with medium confidence">
            <a:extLst>
              <a:ext uri="{FF2B5EF4-FFF2-40B4-BE49-F238E27FC236}">
                <a16:creationId xmlns:a16="http://schemas.microsoft.com/office/drawing/2014/main" id="{FDA2433B-6B25-2B58-F55C-FE3728C6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810" y="0"/>
            <a:ext cx="4675190" cy="6858000"/>
          </a:xfrm>
          <a:prstGeom prst="rect">
            <a:avLst/>
          </a:prstGeom>
        </p:spPr>
      </p:pic>
    </p:spTree>
    <p:extLst>
      <p:ext uri="{BB962C8B-B14F-4D97-AF65-F5344CB8AC3E}">
        <p14:creationId xmlns:p14="http://schemas.microsoft.com/office/powerpoint/2010/main" val="282605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normAutofit/>
          </a:bodyPr>
          <a:lstStyle/>
          <a:p>
            <a:r>
              <a:rPr lang="en-US" dirty="0"/>
              <a:t>Time… 521 to 252 million </a:t>
            </a:r>
            <a:br>
              <a:rPr lang="en-US" dirty="0"/>
            </a:br>
            <a:r>
              <a:rPr lang="en-US" dirty="0"/>
              <a:t>             years ago</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415658"/>
            <a:ext cx="5169017" cy="4312684"/>
          </a:xfrm>
        </p:spPr>
        <p:txBody>
          <a:bodyPr>
            <a:normAutofit fontScale="40000" lnSpcReduction="20000"/>
          </a:bodyPr>
          <a:lstStyle/>
          <a:p>
            <a:r>
              <a:rPr lang="en-US" sz="4000" b="1" dirty="0"/>
              <a:t>The first appearance of trilobites in the fossil record defines the base of the </a:t>
            </a:r>
            <a:r>
              <a:rPr lang="en-US" sz="4000" b="1" dirty="0" err="1"/>
              <a:t>Atdabanian</a:t>
            </a:r>
            <a:r>
              <a:rPr lang="en-US" sz="4000" b="1" dirty="0"/>
              <a:t> stage of the Early Cambrian period (521 million years ago) and they flourished throughout the lower Paleozoic before slipping into a long decline, when, during the Devonian, all trilobite orders except the </a:t>
            </a:r>
            <a:r>
              <a:rPr lang="en-US" sz="4000" b="1" dirty="0" err="1"/>
              <a:t>Proetida</a:t>
            </a:r>
            <a:r>
              <a:rPr lang="en-US" sz="4000" b="1" dirty="0"/>
              <a:t> died out. </a:t>
            </a:r>
          </a:p>
          <a:p>
            <a:r>
              <a:rPr lang="en-US" sz="4000" b="1" dirty="0"/>
              <a:t>The last extant trilobites finally disappeared in the mass extinction at the end of the Permian about 252 million years ago. </a:t>
            </a:r>
          </a:p>
          <a:p>
            <a:r>
              <a:rPr lang="en-US" sz="4000" b="1" dirty="0"/>
              <a:t>Trilobites were among the most successful of all early animals, existing in oceans for almost 270 million years, with over 22,000 species having been described.</a:t>
            </a:r>
          </a:p>
        </p:txBody>
      </p:sp>
      <p:pic>
        <p:nvPicPr>
          <p:cNvPr id="6" name="Picture 5" descr="A close-up of a fossil&#10;&#10;Description automatically generated with medium confidence">
            <a:extLst>
              <a:ext uri="{FF2B5EF4-FFF2-40B4-BE49-F238E27FC236}">
                <a16:creationId xmlns:a16="http://schemas.microsoft.com/office/drawing/2014/main" id="{FDA2433B-6B25-2B58-F55C-FE3728C63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810" y="0"/>
            <a:ext cx="4675190" cy="6858000"/>
          </a:xfrm>
          <a:prstGeom prst="rect">
            <a:avLst/>
          </a:prstGeom>
        </p:spPr>
      </p:pic>
    </p:spTree>
    <p:extLst>
      <p:ext uri="{BB962C8B-B14F-4D97-AF65-F5344CB8AC3E}">
        <p14:creationId xmlns:p14="http://schemas.microsoft.com/office/powerpoint/2010/main" val="75035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ationary, envelope, binding&#10;&#10;Description automatically generated">
            <a:extLst>
              <a:ext uri="{FF2B5EF4-FFF2-40B4-BE49-F238E27FC236}">
                <a16:creationId xmlns:a16="http://schemas.microsoft.com/office/drawing/2014/main" id="{0B2BAC20-E5E1-E48F-A381-83B1870A3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983" y="815870"/>
            <a:ext cx="5169017" cy="5226259"/>
          </a:xfrm>
          <a:prstGeom prst="rect">
            <a:avLst/>
          </a:prstGeom>
        </p:spPr>
      </p:pic>
      <p:sp>
        <p:nvSpPr>
          <p:cNvPr id="10" name="Title 9">
            <a:extLst>
              <a:ext uri="{FF2B5EF4-FFF2-40B4-BE49-F238E27FC236}">
                <a16:creationId xmlns:a16="http://schemas.microsoft.com/office/drawing/2014/main" id="{698C6E9A-55F0-F8FB-8D8F-5847F96793BD}"/>
              </a:ext>
            </a:extLst>
          </p:cNvPr>
          <p:cNvSpPr>
            <a:spLocks noGrp="1"/>
          </p:cNvSpPr>
          <p:nvPr>
            <p:ph type="title"/>
          </p:nvPr>
        </p:nvSpPr>
        <p:spPr/>
        <p:txBody>
          <a:bodyPr/>
          <a:lstStyle/>
          <a:p>
            <a:endParaRPr lang="en-US"/>
          </a:p>
        </p:txBody>
      </p:sp>
      <p:sp>
        <p:nvSpPr>
          <p:cNvPr id="12" name="Content Placeholder 11">
            <a:extLst>
              <a:ext uri="{FF2B5EF4-FFF2-40B4-BE49-F238E27FC236}">
                <a16:creationId xmlns:a16="http://schemas.microsoft.com/office/drawing/2014/main" id="{6F223875-32B0-A173-DA1B-434F2989F4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4620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4.5 billion years</a:t>
            </a:r>
          </a:p>
        </p:txBody>
      </p:sp>
      <p:pic>
        <p:nvPicPr>
          <p:cNvPr id="6" name="Picture 5" descr="A picture containing text, stationary, envelope, binding&#10;&#10;Description automatically generated">
            <a:extLst>
              <a:ext uri="{FF2B5EF4-FFF2-40B4-BE49-F238E27FC236}">
                <a16:creationId xmlns:a16="http://schemas.microsoft.com/office/drawing/2014/main" id="{0B2BAC20-E5E1-E48F-A381-83B1870A3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983" y="815870"/>
            <a:ext cx="5169017" cy="5226259"/>
          </a:xfrm>
          <a:prstGeom prst="rect">
            <a:avLst/>
          </a:prstGeom>
        </p:spPr>
      </p:pic>
      <p:sp>
        <p:nvSpPr>
          <p:cNvPr id="5" name="Content Placeholder 4">
            <a:extLst>
              <a:ext uri="{FF2B5EF4-FFF2-40B4-BE49-F238E27FC236}">
                <a16:creationId xmlns:a16="http://schemas.microsoft.com/office/drawing/2014/main" id="{3AB900EB-0E55-0CBC-7EFC-EBEF663001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3419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4.5 billion years</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7"/>
            <a:ext cx="5169017" cy="4312684"/>
          </a:xfrm>
        </p:spPr>
        <p:txBody>
          <a:bodyPr>
            <a:normAutofit fontScale="47500" lnSpcReduction="20000"/>
          </a:bodyPr>
          <a:lstStyle/>
          <a:p>
            <a:r>
              <a:rPr lang="en-US" sz="4000" b="1" dirty="0"/>
              <a:t>Canyon Diablo Meteorite</a:t>
            </a:r>
          </a:p>
          <a:p>
            <a:r>
              <a:rPr lang="en-US" sz="4000" b="1" dirty="0"/>
              <a:t>The Canyon Diablo meteorite refers to the many fragments of the asteroid that created Meteor Crater, Arizona 50,000 years ago.</a:t>
            </a:r>
          </a:p>
          <a:p>
            <a:r>
              <a:rPr lang="en-US" sz="4000" b="1" dirty="0"/>
              <a:t>In 1953, Clair Cameron Patterson measured ratios of the lead isotopes in samples of the meteorite. Through radiometric dating, a refined estimate of the age of the Earth was obtained: 4.550 billion years (± 70 million years).</a:t>
            </a:r>
          </a:p>
        </p:txBody>
      </p:sp>
      <p:pic>
        <p:nvPicPr>
          <p:cNvPr id="6" name="Picture 5" descr="A picture containing text, stationary, envelope, binding&#10;&#10;Description automatically generated">
            <a:extLst>
              <a:ext uri="{FF2B5EF4-FFF2-40B4-BE49-F238E27FC236}">
                <a16:creationId xmlns:a16="http://schemas.microsoft.com/office/drawing/2014/main" id="{0B2BAC20-E5E1-E48F-A381-83B1870A3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983" y="815870"/>
            <a:ext cx="5169017" cy="5226259"/>
          </a:xfrm>
          <a:prstGeom prst="rect">
            <a:avLst/>
          </a:prstGeom>
        </p:spPr>
      </p:pic>
    </p:spTree>
    <p:extLst>
      <p:ext uri="{BB962C8B-B14F-4D97-AF65-F5344CB8AC3E}">
        <p14:creationId xmlns:p14="http://schemas.microsoft.com/office/powerpoint/2010/main" val="330145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pic>
        <p:nvPicPr>
          <p:cNvPr id="4" name="Picture 3" descr="A vintage photo of a person&#10;&#10;Description automatically generated">
            <a:extLst>
              <a:ext uri="{FF2B5EF4-FFF2-40B4-BE49-F238E27FC236}">
                <a16:creationId xmlns:a16="http://schemas.microsoft.com/office/drawing/2014/main" id="{C1148BEE-2E30-45D5-A450-BBF76CD3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775" y="0"/>
            <a:ext cx="5425225" cy="6858000"/>
          </a:xfrm>
          <a:prstGeom prst="rect">
            <a:avLst/>
          </a:prstGeo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lang="en-US" sz="2200" dirty="0">
                <a:solidFill>
                  <a:srgbClr val="FFFFFF"/>
                </a:solidFill>
                <a:latin typeface="Sitka Subheading"/>
                <a:ea typeface="+mj-ea"/>
                <a:cs typeface="+mj-cs"/>
              </a:rPr>
              <a:t>Andrew Joseph Hill</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&amp; Mary Lynne Gasaway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1963</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1988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Photo: 1988</a:t>
            </a:r>
            <a:endParaRPr lang="en-US" dirty="0"/>
          </a:p>
        </p:txBody>
      </p:sp>
      <p:pic>
        <p:nvPicPr>
          <p:cNvPr id="5" name="Picture 4">
            <a:extLst>
              <a:ext uri="{FF2B5EF4-FFF2-40B4-BE49-F238E27FC236}">
                <a16:creationId xmlns:a16="http://schemas.microsoft.com/office/drawing/2014/main" id="{A17EA51C-DE2A-49AC-8AC7-52EB26CE7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86" y="1158039"/>
            <a:ext cx="6129212" cy="4120149"/>
          </a:xfrm>
          <a:prstGeom prst="rect">
            <a:avLst/>
          </a:prstGeom>
        </p:spPr>
      </p:pic>
    </p:spTree>
    <p:extLst>
      <p:ext uri="{BB962C8B-B14F-4D97-AF65-F5344CB8AC3E}">
        <p14:creationId xmlns:p14="http://schemas.microsoft.com/office/powerpoint/2010/main" val="1462867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4.5 billion years</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7"/>
            <a:ext cx="5169017" cy="4312684"/>
          </a:xfrm>
        </p:spPr>
        <p:txBody>
          <a:bodyPr>
            <a:normAutofit fontScale="47500" lnSpcReduction="20000"/>
          </a:bodyPr>
          <a:lstStyle/>
          <a:p>
            <a:r>
              <a:rPr lang="en-US" sz="4000" b="1" dirty="0">
                <a:hlinkClick r:id="rId2"/>
              </a:rPr>
              <a:t>Canyon Diablo Meteorite</a:t>
            </a:r>
            <a:endParaRPr lang="en-US" sz="4000" b="1" dirty="0"/>
          </a:p>
          <a:p>
            <a:r>
              <a:rPr lang="en-US" sz="4000" b="1" dirty="0"/>
              <a:t>The Canyon Diablo meteorite refers to the many fragments of the asteroid that created Meteor Crater, Arizona 50,000 years ago.</a:t>
            </a:r>
          </a:p>
          <a:p>
            <a:r>
              <a:rPr lang="en-US" sz="4000" b="1" dirty="0"/>
              <a:t>In 1953, Clair Cameron Patterson measured ratios of the lead isotopes in samples of the meteorite. Through radiometric dating, a refined estimate of the age of the Earth was obtained: 4.550 billion years (± 70 million years).</a:t>
            </a:r>
          </a:p>
        </p:txBody>
      </p:sp>
      <p:pic>
        <p:nvPicPr>
          <p:cNvPr id="6" name="Picture 5" descr="A picture containing text, stationary, envelope, binding&#10;&#10;Description automatically generated">
            <a:extLst>
              <a:ext uri="{FF2B5EF4-FFF2-40B4-BE49-F238E27FC236}">
                <a16:creationId xmlns:a16="http://schemas.microsoft.com/office/drawing/2014/main" id="{0B2BAC20-E5E1-E48F-A381-83B1870A3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983" y="815870"/>
            <a:ext cx="5169017" cy="5226259"/>
          </a:xfrm>
          <a:prstGeom prst="rect">
            <a:avLst/>
          </a:prstGeom>
        </p:spPr>
      </p:pic>
      <p:pic>
        <p:nvPicPr>
          <p:cNvPr id="8" name="Picture 7" descr="Text&#10;&#10;Description automatically generated">
            <a:extLst>
              <a:ext uri="{FF2B5EF4-FFF2-40B4-BE49-F238E27FC236}">
                <a16:creationId xmlns:a16="http://schemas.microsoft.com/office/drawing/2014/main" id="{59532E63-F92A-F075-DB9C-D4C879B15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983" y="815870"/>
            <a:ext cx="5169017" cy="5124069"/>
          </a:xfrm>
          <a:prstGeom prst="rect">
            <a:avLst/>
          </a:prstGeom>
        </p:spPr>
      </p:pic>
    </p:spTree>
    <p:extLst>
      <p:ext uri="{BB962C8B-B14F-4D97-AF65-F5344CB8AC3E}">
        <p14:creationId xmlns:p14="http://schemas.microsoft.com/office/powerpoint/2010/main" val="382391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4.5 billion years</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7"/>
            <a:ext cx="5169017" cy="4312684"/>
          </a:xfrm>
        </p:spPr>
        <p:txBody>
          <a:bodyPr>
            <a:normAutofit fontScale="47500" lnSpcReduction="20000"/>
          </a:bodyPr>
          <a:lstStyle/>
          <a:p>
            <a:r>
              <a:rPr lang="en-US" sz="4000" b="1" dirty="0"/>
              <a:t>Canyon Diablo Meteorite</a:t>
            </a:r>
          </a:p>
          <a:p>
            <a:r>
              <a:rPr lang="en-US" sz="4000" b="1" dirty="0"/>
              <a:t>The Canyon Diablo meteorite refers to the many fragments of the asteroid that created Meteor Crater, Arizona 50,000 years ago.</a:t>
            </a:r>
          </a:p>
          <a:p>
            <a:r>
              <a:rPr lang="en-US" sz="4000" b="1" dirty="0"/>
              <a:t>In 1953, Clair Cameron Patterson measured ratios of the lead isotopes in samples of the meteorite. Through radiometric dating, a refined estimate of the age of the Earth was obtained: 4.550 billion years (± 70 million years).</a:t>
            </a:r>
          </a:p>
        </p:txBody>
      </p:sp>
      <p:pic>
        <p:nvPicPr>
          <p:cNvPr id="6" name="Picture 5" descr="A picture containing text, stationary, envelope, binding&#10;&#10;Description automatically generated">
            <a:extLst>
              <a:ext uri="{FF2B5EF4-FFF2-40B4-BE49-F238E27FC236}">
                <a16:creationId xmlns:a16="http://schemas.microsoft.com/office/drawing/2014/main" id="{0B2BAC20-E5E1-E48F-A381-83B1870A3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983" y="815870"/>
            <a:ext cx="5169017" cy="5226259"/>
          </a:xfrm>
          <a:prstGeom prst="rect">
            <a:avLst/>
          </a:prstGeom>
        </p:spPr>
      </p:pic>
      <p:pic>
        <p:nvPicPr>
          <p:cNvPr id="5" name="Picture 4" descr="A person wearing glasses&#10;&#10;Description automatically generated with medium confidence">
            <a:extLst>
              <a:ext uri="{FF2B5EF4-FFF2-40B4-BE49-F238E27FC236}">
                <a16:creationId xmlns:a16="http://schemas.microsoft.com/office/drawing/2014/main" id="{FBAFB7C4-725F-3BE4-4589-237105283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511" y="815870"/>
            <a:ext cx="5185489" cy="5408761"/>
          </a:xfrm>
          <a:prstGeom prst="rect">
            <a:avLst/>
          </a:prstGeom>
        </p:spPr>
      </p:pic>
    </p:spTree>
    <p:extLst>
      <p:ext uri="{BB962C8B-B14F-4D97-AF65-F5344CB8AC3E}">
        <p14:creationId xmlns:p14="http://schemas.microsoft.com/office/powerpoint/2010/main" val="385063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Dilation</a:t>
            </a:r>
          </a:p>
        </p:txBody>
      </p:sp>
      <p:pic>
        <p:nvPicPr>
          <p:cNvPr id="5" name="Content Placeholder 4">
            <a:extLst>
              <a:ext uri="{FF2B5EF4-FFF2-40B4-BE49-F238E27FC236}">
                <a16:creationId xmlns:a16="http://schemas.microsoft.com/office/drawing/2014/main" id="{97B47A01-F72F-4A3C-8109-06D561AD81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1861" y="2286000"/>
            <a:ext cx="1914691" cy="4353886"/>
          </a:xfrm>
        </p:spPr>
      </p:pic>
      <p:pic>
        <p:nvPicPr>
          <p:cNvPr id="8" name="Picture 7">
            <a:extLst>
              <a:ext uri="{FF2B5EF4-FFF2-40B4-BE49-F238E27FC236}">
                <a16:creationId xmlns:a16="http://schemas.microsoft.com/office/drawing/2014/main" id="{58860099-1D67-4698-81BD-94D591BAC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980" y="0"/>
            <a:ext cx="5321020" cy="6858000"/>
          </a:xfrm>
          <a:prstGeom prst="rect">
            <a:avLst/>
          </a:prstGeom>
        </p:spPr>
      </p:pic>
      <p:sp>
        <p:nvSpPr>
          <p:cNvPr id="9" name="Content Placeholder 3">
            <a:extLst>
              <a:ext uri="{FF2B5EF4-FFF2-40B4-BE49-F238E27FC236}">
                <a16:creationId xmlns:a16="http://schemas.microsoft.com/office/drawing/2014/main" id="{595042FA-3D55-43C6-A4B2-F547946DFC3A}"/>
              </a:ext>
            </a:extLst>
          </p:cNvPr>
          <p:cNvSpPr txBox="1">
            <a:spLocks/>
          </p:cNvSpPr>
          <p:nvPr/>
        </p:nvSpPr>
        <p:spPr>
          <a:xfrm>
            <a:off x="762000" y="2163617"/>
            <a:ext cx="3679129" cy="43126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Time passes slower for our feet than for our heads.</a:t>
            </a:r>
          </a:p>
          <a:p>
            <a:r>
              <a:rPr lang="en-US" sz="4000" b="1" dirty="0"/>
              <a:t>Now, we can measure exactly how much.</a:t>
            </a:r>
          </a:p>
        </p:txBody>
      </p:sp>
    </p:spTree>
    <p:extLst>
      <p:ext uri="{BB962C8B-B14F-4D97-AF65-F5344CB8AC3E}">
        <p14:creationId xmlns:p14="http://schemas.microsoft.com/office/powerpoint/2010/main" val="22300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Infinity</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6"/>
            <a:ext cx="5244517" cy="4388185"/>
          </a:xfrm>
        </p:spPr>
        <p:txBody>
          <a:bodyPr>
            <a:normAutofit/>
          </a:bodyPr>
          <a:lstStyle/>
          <a:p>
            <a:r>
              <a:rPr lang="en-US" sz="4000" b="1" dirty="0">
                <a:hlinkClick r:id="rId2"/>
              </a:rPr>
              <a:t>The Apple in the Box</a:t>
            </a:r>
            <a:endParaRPr lang="en-US" sz="4000" b="1" dirty="0"/>
          </a:p>
          <a:p>
            <a:r>
              <a:rPr lang="en-US" sz="4000" b="1" dirty="0"/>
              <a:t>Infinity is not a number, but rather a philosophical concept.</a:t>
            </a:r>
          </a:p>
        </p:txBody>
      </p:sp>
      <p:pic>
        <p:nvPicPr>
          <p:cNvPr id="6" name="Picture 5" descr="A close-up of an apple&#10;&#10;Description automatically generated with medium confidence">
            <a:extLst>
              <a:ext uri="{FF2B5EF4-FFF2-40B4-BE49-F238E27FC236}">
                <a16:creationId xmlns:a16="http://schemas.microsoft.com/office/drawing/2014/main" id="{6B2F7BBC-2C44-A21D-E2A5-404F0D0B8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487" y="1679948"/>
            <a:ext cx="5691188" cy="3498104"/>
          </a:xfrm>
          <a:prstGeom prst="rect">
            <a:avLst/>
          </a:prstGeom>
        </p:spPr>
      </p:pic>
    </p:spTree>
    <p:extLst>
      <p:ext uri="{BB962C8B-B14F-4D97-AF65-F5344CB8AC3E}">
        <p14:creationId xmlns:p14="http://schemas.microsoft.com/office/powerpoint/2010/main" val="1381683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Infinity</a:t>
            </a:r>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6"/>
            <a:ext cx="5244517" cy="4388185"/>
          </a:xfrm>
        </p:spPr>
        <p:txBody>
          <a:bodyPr>
            <a:normAutofit fontScale="62500" lnSpcReduction="20000"/>
          </a:bodyPr>
          <a:lstStyle/>
          <a:p>
            <a:r>
              <a:rPr lang="en-US" sz="4000" b="1" dirty="0"/>
              <a:t>The Apple in the Box</a:t>
            </a:r>
          </a:p>
          <a:p>
            <a:r>
              <a:rPr lang="en-US" sz="4000" b="1" dirty="0"/>
              <a:t>"Since the system has a finite entropy in thermal equilibrium and therefore a finite number of accessible states, the </a:t>
            </a:r>
            <a:r>
              <a:rPr lang="en-US" sz="4000" b="1" dirty="0" err="1"/>
              <a:t>Poincar´e</a:t>
            </a:r>
            <a:r>
              <a:rPr lang="en-US" sz="4000" b="1" dirty="0"/>
              <a:t> recurrence theorem guarantees that it will eventually cycle through all allowed configurations over a recurrence timescale of [infinity]."</a:t>
            </a:r>
          </a:p>
        </p:txBody>
      </p:sp>
      <p:pic>
        <p:nvPicPr>
          <p:cNvPr id="6" name="Picture 5" descr="A close-up of an apple&#10;&#10;Description automatically generated with medium confidence">
            <a:extLst>
              <a:ext uri="{FF2B5EF4-FFF2-40B4-BE49-F238E27FC236}">
                <a16:creationId xmlns:a16="http://schemas.microsoft.com/office/drawing/2014/main" id="{6B2F7BBC-2C44-A21D-E2A5-404F0D0B8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487" y="1679948"/>
            <a:ext cx="5691188" cy="3498104"/>
          </a:xfrm>
          <a:prstGeom prst="rect">
            <a:avLst/>
          </a:prstGeom>
        </p:spPr>
      </p:pic>
    </p:spTree>
    <p:extLst>
      <p:ext uri="{BB962C8B-B14F-4D97-AF65-F5344CB8AC3E}">
        <p14:creationId xmlns:p14="http://schemas.microsoft.com/office/powerpoint/2010/main" val="973841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p:txBody>
          <a:bodyPr/>
          <a:lstStyle/>
          <a:p>
            <a:r>
              <a:rPr lang="en-US" dirty="0"/>
              <a:t>Time… </a:t>
            </a:r>
            <a:r>
              <a:rPr lang="en-US" dirty="0">
                <a:hlinkClick r:id="rId2"/>
              </a:rPr>
              <a:t>Infinity</a:t>
            </a:r>
            <a:endParaRPr lang="en-US" dirty="0"/>
          </a:p>
        </p:txBody>
      </p:sp>
      <p:sp>
        <p:nvSpPr>
          <p:cNvPr id="4" name="Content Placeholder 3">
            <a:extLst>
              <a:ext uri="{FF2B5EF4-FFF2-40B4-BE49-F238E27FC236}">
                <a16:creationId xmlns:a16="http://schemas.microsoft.com/office/drawing/2014/main" id="{FAE335B7-6C9B-4954-B88B-40195E8F08D7}"/>
              </a:ext>
            </a:extLst>
          </p:cNvPr>
          <p:cNvSpPr>
            <a:spLocks noGrp="1"/>
          </p:cNvSpPr>
          <p:nvPr>
            <p:ph idx="1"/>
          </p:nvPr>
        </p:nvSpPr>
        <p:spPr>
          <a:xfrm>
            <a:off x="762000" y="2163616"/>
            <a:ext cx="5244517" cy="4388185"/>
          </a:xfrm>
        </p:spPr>
        <p:txBody>
          <a:bodyPr>
            <a:normAutofit fontScale="77500" lnSpcReduction="20000"/>
          </a:bodyPr>
          <a:lstStyle/>
          <a:p>
            <a:r>
              <a:rPr lang="en-US" sz="4000" b="1" dirty="0"/>
              <a:t>The Apple in the Box</a:t>
            </a:r>
          </a:p>
          <a:p>
            <a:r>
              <a:rPr lang="en-US" sz="4000" b="1" dirty="0"/>
              <a:t>"...Among the allowed states is of course the original piano, so if we wait long enough the piano will reassemble itself through purely random fluctuations."</a:t>
            </a:r>
          </a:p>
        </p:txBody>
      </p:sp>
      <p:pic>
        <p:nvPicPr>
          <p:cNvPr id="6" name="Picture 5" descr="A close-up of an apple&#10;&#10;Description automatically generated with medium confidence">
            <a:extLst>
              <a:ext uri="{FF2B5EF4-FFF2-40B4-BE49-F238E27FC236}">
                <a16:creationId xmlns:a16="http://schemas.microsoft.com/office/drawing/2014/main" id="{6B2F7BBC-2C44-A21D-E2A5-404F0D0B8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487" y="1679948"/>
            <a:ext cx="5691188" cy="349810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DFDB7B7-E30D-E1D5-5D06-D98F4A994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488" y="1679947"/>
            <a:ext cx="5691188" cy="4268391"/>
          </a:xfrm>
          <a:prstGeom prst="rect">
            <a:avLst/>
          </a:prstGeom>
        </p:spPr>
      </p:pic>
    </p:spTree>
    <p:extLst>
      <p:ext uri="{BB962C8B-B14F-4D97-AF65-F5344CB8AC3E}">
        <p14:creationId xmlns:p14="http://schemas.microsoft.com/office/powerpoint/2010/main" val="242374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7B2187-756D-47C8-94F6-8CCC0952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89" y="0"/>
            <a:ext cx="7010222" cy="6858000"/>
          </a:xfrm>
          <a:prstGeom prst="rect">
            <a:avLst/>
          </a:prstGeom>
        </p:spPr>
      </p:pic>
    </p:spTree>
    <p:extLst>
      <p:ext uri="{BB962C8B-B14F-4D97-AF65-F5344CB8AC3E}">
        <p14:creationId xmlns:p14="http://schemas.microsoft.com/office/powerpoint/2010/main" val="183430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pic>
        <p:nvPicPr>
          <p:cNvPr id="4" name="Picture 3" descr="A vintage photo of a person&#10;&#10;Description automatically generated">
            <a:extLst>
              <a:ext uri="{FF2B5EF4-FFF2-40B4-BE49-F238E27FC236}">
                <a16:creationId xmlns:a16="http://schemas.microsoft.com/office/drawing/2014/main" id="{C1148BEE-2E30-45D5-A450-BBF76CD3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775" y="0"/>
            <a:ext cx="5425225" cy="6858000"/>
          </a:xfrm>
          <a:prstGeom prst="rect">
            <a:avLst/>
          </a:prstGeo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George Martin Berger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1871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1897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1953 died                                                Photo: 1910</a:t>
            </a:r>
            <a:endParaRPr lang="en-US" dirty="0"/>
          </a:p>
        </p:txBody>
      </p:sp>
      <p:pic>
        <p:nvPicPr>
          <p:cNvPr id="5" name="Picture 4" descr="A vintage photo of a person&#10;&#10;Description automatically generated">
            <a:extLst>
              <a:ext uri="{FF2B5EF4-FFF2-40B4-BE49-F238E27FC236}">
                <a16:creationId xmlns:a16="http://schemas.microsoft.com/office/drawing/2014/main" id="{9036081C-81B9-4968-BE84-A3D1D0952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734" y="-32796"/>
            <a:ext cx="5534266" cy="6904133"/>
          </a:xfrm>
          <a:prstGeom prst="rect">
            <a:avLst/>
          </a:prstGeom>
        </p:spPr>
      </p:pic>
    </p:spTree>
    <p:extLst>
      <p:ext uri="{BB962C8B-B14F-4D97-AF65-F5344CB8AC3E}">
        <p14:creationId xmlns:p14="http://schemas.microsoft.com/office/powerpoint/2010/main" val="247200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388" y="1405817"/>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lang="en-US" sz="2200" dirty="0">
                <a:solidFill>
                  <a:srgbClr val="FFFFFF"/>
                </a:solidFill>
                <a:latin typeface="Sitka Subheading"/>
                <a:ea typeface="+mj-ea"/>
                <a:cs typeface="+mj-cs"/>
              </a:rPr>
              <a:t>Andrew Joseph Hill</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1963</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1988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 </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Photo: 1983</a:t>
            </a:r>
            <a:endParaRPr lang="en-US" dirty="0"/>
          </a:p>
        </p:txBody>
      </p:sp>
      <p:pic>
        <p:nvPicPr>
          <p:cNvPr id="3" name="Content Placeholder 9" descr="A person in a suit and tie&#10;&#10;Description automatically generated with medium confidence">
            <a:extLst>
              <a:ext uri="{FF2B5EF4-FFF2-40B4-BE49-F238E27FC236}">
                <a16:creationId xmlns:a16="http://schemas.microsoft.com/office/drawing/2014/main" id="{15FEB9D9-C8F2-ACD4-EF9B-DD4374E24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004" y="-40959"/>
            <a:ext cx="3298247" cy="6866164"/>
          </a:xfrm>
          <a:prstGeom prst="rect">
            <a:avLst/>
          </a:prstGeom>
        </p:spPr>
      </p:pic>
      <p:pic>
        <p:nvPicPr>
          <p:cNvPr id="6" name="Picture 5" descr="A vintage photo of a person&#10;&#10;Description automatically generated">
            <a:extLst>
              <a:ext uri="{FF2B5EF4-FFF2-40B4-BE49-F238E27FC236}">
                <a16:creationId xmlns:a16="http://schemas.microsoft.com/office/drawing/2014/main" id="{0CFE01D4-8BA4-B63B-5295-DEA13DEC4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122" y="-40959"/>
            <a:ext cx="5534266" cy="6904133"/>
          </a:xfrm>
          <a:prstGeom prst="rect">
            <a:avLst/>
          </a:prstGeom>
        </p:spPr>
      </p:pic>
    </p:spTree>
    <p:extLst>
      <p:ext uri="{BB962C8B-B14F-4D97-AF65-F5344CB8AC3E}">
        <p14:creationId xmlns:p14="http://schemas.microsoft.com/office/powerpoint/2010/main" val="3720001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pic>
        <p:nvPicPr>
          <p:cNvPr id="4" name="Picture 3" descr="A vintage photo of a person&#10;&#10;Description automatically generated">
            <a:extLst>
              <a:ext uri="{FF2B5EF4-FFF2-40B4-BE49-F238E27FC236}">
                <a16:creationId xmlns:a16="http://schemas.microsoft.com/office/drawing/2014/main" id="{C1148BEE-2E30-45D5-A450-BBF76CD3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775" y="0"/>
            <a:ext cx="5425225" cy="6858000"/>
          </a:xfrm>
          <a:prstGeom prst="rect">
            <a:avLst/>
          </a:prstGeo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George Martin Berger &amp; Rose “Nellie” Trefzger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1871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1897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1953 died                                                Photo: 1897</a:t>
            </a:r>
            <a:endParaRPr lang="en-US" dirty="0"/>
          </a:p>
        </p:txBody>
      </p:sp>
    </p:spTree>
    <p:extLst>
      <p:ext uri="{BB962C8B-B14F-4D97-AF65-F5344CB8AC3E}">
        <p14:creationId xmlns:p14="http://schemas.microsoft.com/office/powerpoint/2010/main" val="410401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Adele Petronella Berger Colvin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1911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1934</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2001</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died                                                Photo: 1912</a:t>
            </a:r>
            <a:endParaRPr lang="en-US" dirty="0"/>
          </a:p>
        </p:txBody>
      </p:sp>
      <p:pic>
        <p:nvPicPr>
          <p:cNvPr id="6" name="Picture 5" descr="An old photo of a person&#10;&#10;Description automatically generated">
            <a:extLst>
              <a:ext uri="{FF2B5EF4-FFF2-40B4-BE49-F238E27FC236}">
                <a16:creationId xmlns:a16="http://schemas.microsoft.com/office/drawing/2014/main" id="{486528AC-0F90-41D1-A2F3-F29C6D5D6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384" y="1035934"/>
            <a:ext cx="6105838" cy="4786132"/>
          </a:xfrm>
          <a:prstGeom prst="rect">
            <a:avLst/>
          </a:prstGeom>
        </p:spPr>
      </p:pic>
      <p:pic>
        <p:nvPicPr>
          <p:cNvPr id="4" name="Picture 3" descr="An old photo of a person&#10;&#10;Description automatically generated">
            <a:extLst>
              <a:ext uri="{FF2B5EF4-FFF2-40B4-BE49-F238E27FC236}">
                <a16:creationId xmlns:a16="http://schemas.microsoft.com/office/drawing/2014/main" id="{4241DF0A-F08C-4A9C-82B7-0157D3E2E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903" y="1035934"/>
            <a:ext cx="3456098" cy="4693534"/>
          </a:xfrm>
          <a:prstGeom prst="rect">
            <a:avLst/>
          </a:prstGeom>
        </p:spPr>
      </p:pic>
    </p:spTree>
    <p:extLst>
      <p:ext uri="{BB962C8B-B14F-4D97-AF65-F5344CB8AC3E}">
        <p14:creationId xmlns:p14="http://schemas.microsoft.com/office/powerpoint/2010/main" val="309924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EBAC-29F7-4190-B668-13349FD1010C}"/>
              </a:ext>
            </a:extLst>
          </p:cNvPr>
          <p:cNvSpPr>
            <a:spLocks noGrp="1"/>
          </p:cNvSpPr>
          <p:nvPr>
            <p:ph type="title"/>
          </p:nvPr>
        </p:nvSpPr>
        <p:spPr>
          <a:xfrm>
            <a:off x="762000" y="32795"/>
            <a:ext cx="10668000" cy="1524000"/>
          </a:xfrm>
        </p:spPr>
        <p:txBody>
          <a:bodyPr/>
          <a:lstStyle/>
          <a:p>
            <a:r>
              <a:rPr lang="en-US" dirty="0"/>
              <a:t>Time…</a:t>
            </a:r>
          </a:p>
        </p:txBody>
      </p:sp>
      <p:pic>
        <p:nvPicPr>
          <p:cNvPr id="9" name="Content Placeholder 8" descr="A clock on a table&#10;&#10;Description automatically generated">
            <a:extLst>
              <a:ext uri="{FF2B5EF4-FFF2-40B4-BE49-F238E27FC236}">
                <a16:creationId xmlns:a16="http://schemas.microsoft.com/office/drawing/2014/main" id="{C83C8AAF-3A06-42B6-AFB1-DA2B38ABE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3219" y="1309145"/>
            <a:ext cx="4178946" cy="3817938"/>
          </a:xfrm>
        </p:spPr>
      </p:pic>
      <p:sp>
        <p:nvSpPr>
          <p:cNvPr id="10" name="TextBox 9">
            <a:extLst>
              <a:ext uri="{FF2B5EF4-FFF2-40B4-BE49-F238E27FC236}">
                <a16:creationId xmlns:a16="http://schemas.microsoft.com/office/drawing/2014/main" id="{E5B4FA66-95E1-45E9-A79E-494552BCC976}"/>
              </a:ext>
            </a:extLst>
          </p:cNvPr>
          <p:cNvSpPr txBox="1"/>
          <p:nvPr/>
        </p:nvSpPr>
        <p:spPr>
          <a:xfrm>
            <a:off x="247650" y="5301205"/>
            <a:ext cx="6410084" cy="1446550"/>
          </a:xfrm>
          <a:prstGeom prst="rect">
            <a:avLst/>
          </a:prstGeom>
          <a:noFill/>
        </p:spPr>
        <p:txBody>
          <a:bodyPr wrap="square">
            <a:spAutoFit/>
          </a:bodyPr>
          <a:lstStyle/>
          <a:p>
            <a:r>
              <a:rPr kumimoji="0" lang="en-US" sz="2200" b="0" i="0" u="none" strike="noStrike" kern="1200" cap="none" spc="0" normalizeH="0" baseline="0" noProof="0" dirty="0">
                <a:ln>
                  <a:noFill/>
                </a:ln>
                <a:solidFill>
                  <a:srgbClr val="FFFFFF"/>
                </a:solidFill>
                <a:effectLst/>
                <a:uLnTx/>
                <a:uFillTx/>
                <a:latin typeface="Sitka Subheading"/>
                <a:ea typeface="+mj-ea"/>
                <a:cs typeface="+mj-cs"/>
              </a:rPr>
              <a:t>Adele Petronella Berger Colvin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1911 born</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1934</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married </a:t>
            </a:r>
            <a:br>
              <a:rPr kumimoji="0" lang="en-US" sz="2200" b="0" i="0" u="none" strike="noStrike" kern="1200" cap="none" spc="0" normalizeH="0" baseline="0" noProof="0" dirty="0">
                <a:ln>
                  <a:noFill/>
                </a:ln>
                <a:solidFill>
                  <a:srgbClr val="FFFFFF"/>
                </a:solidFill>
                <a:effectLst/>
                <a:uLnTx/>
                <a:uFillTx/>
                <a:latin typeface="Sitka Subheading"/>
                <a:ea typeface="+mj-ea"/>
                <a:cs typeface="+mj-cs"/>
              </a:rPr>
            </a:br>
            <a:r>
              <a:rPr lang="en-US" sz="2200" dirty="0">
                <a:solidFill>
                  <a:srgbClr val="FFFFFF"/>
                </a:solidFill>
                <a:latin typeface="Sitka Subheading"/>
                <a:ea typeface="+mj-ea"/>
                <a:cs typeface="+mj-cs"/>
              </a:rPr>
              <a:t>2001</a:t>
            </a:r>
            <a:r>
              <a:rPr kumimoji="0" lang="en-US" sz="2200" b="0" i="0" u="none" strike="noStrike" kern="1200" cap="none" spc="0" normalizeH="0" baseline="0" noProof="0" dirty="0">
                <a:ln>
                  <a:noFill/>
                </a:ln>
                <a:solidFill>
                  <a:srgbClr val="FFFFFF"/>
                </a:solidFill>
                <a:effectLst/>
                <a:uLnTx/>
                <a:uFillTx/>
                <a:latin typeface="Sitka Subheading"/>
                <a:ea typeface="+mj-ea"/>
                <a:cs typeface="+mj-cs"/>
              </a:rPr>
              <a:t> died                                                Photo: 1912</a:t>
            </a:r>
            <a:endParaRPr lang="en-US" dirty="0"/>
          </a:p>
        </p:txBody>
      </p:sp>
      <p:pic>
        <p:nvPicPr>
          <p:cNvPr id="4" name="Picture 3" descr="An old photo of a person&#10;&#10;Description automatically generated">
            <a:extLst>
              <a:ext uri="{FF2B5EF4-FFF2-40B4-BE49-F238E27FC236}">
                <a16:creationId xmlns:a16="http://schemas.microsoft.com/office/drawing/2014/main" id="{4241DF0A-F08C-4A9C-82B7-0157D3E2E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903" y="1035934"/>
            <a:ext cx="3456098" cy="4693534"/>
          </a:xfrm>
          <a:prstGeom prst="rect">
            <a:avLst/>
          </a:prstGeom>
        </p:spPr>
      </p:pic>
    </p:spTree>
    <p:extLst>
      <p:ext uri="{BB962C8B-B14F-4D97-AF65-F5344CB8AC3E}">
        <p14:creationId xmlns:p14="http://schemas.microsoft.com/office/powerpoint/2010/main" val="222965617"/>
      </p:ext>
    </p:extLst>
  </p:cSld>
  <p:clrMapOvr>
    <a:masterClrMapping/>
  </p:clrMapOvr>
</p:sld>
</file>

<file path=ppt/theme/theme1.xml><?xml version="1.0" encoding="utf-8"?>
<a:theme xmlns:a="http://schemas.openxmlformats.org/drawingml/2006/main" name="PebbleVTI">
  <a:themeElements>
    <a:clrScheme name="AnalogousFromLightSeedLeftStep">
      <a:dk1>
        <a:srgbClr val="000000"/>
      </a:dk1>
      <a:lt1>
        <a:srgbClr val="FFFFFF"/>
      </a:lt1>
      <a:dk2>
        <a:srgbClr val="242E41"/>
      </a:dk2>
      <a:lt2>
        <a:srgbClr val="E2E6E8"/>
      </a:lt2>
      <a:accent1>
        <a:srgbClr val="BD9A84"/>
      </a:accent1>
      <a:accent2>
        <a:srgbClr val="BA7F80"/>
      </a:accent2>
      <a:accent3>
        <a:srgbClr val="C594AA"/>
      </a:accent3>
      <a:accent4>
        <a:srgbClr val="BA7FB1"/>
      </a:accent4>
      <a:accent5>
        <a:srgbClr val="B996C6"/>
      </a:accent5>
      <a:accent6>
        <a:srgbClr val="917FBA"/>
      </a:accent6>
      <a:hlink>
        <a:srgbClr val="5987A4"/>
      </a:hlink>
      <a:folHlink>
        <a:srgbClr val="7F7F7F"/>
      </a:folHlink>
    </a:clrScheme>
    <a:fontScheme name="Custom 4">
      <a:majorFont>
        <a:latin typeface="Sitka Subheadi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1225</TotalTime>
  <Words>1097</Words>
  <Application>Microsoft Office PowerPoint</Application>
  <PresentationFormat>Widescreen</PresentationFormat>
  <Paragraphs>87</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Avenir Next LT Pro</vt:lpstr>
      <vt:lpstr>Avenir Next LT Pro Light</vt:lpstr>
      <vt:lpstr>Helvetica</vt:lpstr>
      <vt:lpstr>Sitka Subheading</vt:lpstr>
      <vt:lpstr>PebbleVTI</vt:lpstr>
      <vt:lpstr>SAMSA</vt:lpstr>
      <vt:lpstr>SAMSA</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Time…</vt:lpstr>
      <vt:lpstr>What does this say about the concept of law? </vt:lpstr>
      <vt:lpstr>PowerPoint Presentation</vt:lpstr>
      <vt:lpstr>PowerPoint Presentation</vt:lpstr>
      <vt:lpstr>PowerPoint Presentation</vt:lpstr>
      <vt:lpstr>Time…</vt:lpstr>
      <vt:lpstr>PowerPoint Presentation</vt:lpstr>
      <vt:lpstr>Time… 33 years, 2 months, 29 days</vt:lpstr>
      <vt:lpstr>Time… 33 years, 2 months, 29 days</vt:lpstr>
      <vt:lpstr>Time… 1,000 years</vt:lpstr>
      <vt:lpstr>PowerPoint Presentation</vt:lpstr>
      <vt:lpstr>Time… 521 to 252 million               years ago</vt:lpstr>
      <vt:lpstr>Time… 521 to 252 million               years ago</vt:lpstr>
      <vt:lpstr>PowerPoint Presentation</vt:lpstr>
      <vt:lpstr>Time… 4.5 billion years</vt:lpstr>
      <vt:lpstr>Time… 4.5 billion years</vt:lpstr>
      <vt:lpstr>Time… 4.5 billion years</vt:lpstr>
      <vt:lpstr>Time… 4.5 billion years</vt:lpstr>
      <vt:lpstr>Time… Dilation</vt:lpstr>
      <vt:lpstr>Time… Infinity</vt:lpstr>
      <vt:lpstr>Time… Infinity</vt:lpstr>
      <vt:lpstr>Time… Infinity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Dad’s Friends</dc:title>
  <dc:creator>Andrew Hill</dc:creator>
  <cp:lastModifiedBy>VDI, ITCC223</cp:lastModifiedBy>
  <cp:revision>42</cp:revision>
  <dcterms:created xsi:type="dcterms:W3CDTF">2020-06-29T00:41:44Z</dcterms:created>
  <dcterms:modified xsi:type="dcterms:W3CDTF">2023-06-13T13:58:02Z</dcterms:modified>
</cp:coreProperties>
</file>