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85" r:id="rId2"/>
    <p:sldId id="257" r:id="rId3"/>
    <p:sldId id="259" r:id="rId4"/>
    <p:sldId id="258" r:id="rId5"/>
    <p:sldId id="331" r:id="rId6"/>
    <p:sldId id="332" r:id="rId7"/>
    <p:sldId id="291" r:id="rId8"/>
    <p:sldId id="260" r:id="rId9"/>
    <p:sldId id="363" r:id="rId10"/>
    <p:sldId id="364" r:id="rId11"/>
    <p:sldId id="368" r:id="rId12"/>
    <p:sldId id="365" r:id="rId13"/>
    <p:sldId id="350" r:id="rId14"/>
    <p:sldId id="297" r:id="rId15"/>
    <p:sldId id="369" r:id="rId16"/>
    <p:sldId id="362" r:id="rId17"/>
    <p:sldId id="360" r:id="rId18"/>
    <p:sldId id="367" r:id="rId19"/>
    <p:sldId id="366" r:id="rId20"/>
    <p:sldId id="361" r:id="rId21"/>
    <p:sldId id="351" r:id="rId22"/>
    <p:sldId id="356" r:id="rId23"/>
    <p:sldId id="315" r:id="rId24"/>
    <p:sldId id="302" r:id="rId25"/>
    <p:sldId id="325" r:id="rId26"/>
    <p:sldId id="326" r:id="rId27"/>
    <p:sldId id="328" r:id="rId28"/>
    <p:sldId id="329" r:id="rId29"/>
    <p:sldId id="330" r:id="rId30"/>
    <p:sldId id="354" r:id="rId31"/>
    <p:sldId id="341" r:id="rId32"/>
    <p:sldId id="311" r:id="rId33"/>
    <p:sldId id="342" r:id="rId34"/>
    <p:sldId id="345" r:id="rId35"/>
    <p:sldId id="346" r:id="rId36"/>
    <p:sldId id="348" r:id="rId37"/>
    <p:sldId id="347" r:id="rId38"/>
    <p:sldId id="349" r:id="rId39"/>
    <p:sldId id="352" r:id="rId40"/>
    <p:sldId id="336" r:id="rId41"/>
    <p:sldId id="303" r:id="rId42"/>
    <p:sldId id="333" r:id="rId43"/>
    <p:sldId id="337" r:id="rId44"/>
    <p:sldId id="353" r:id="rId45"/>
    <p:sldId id="338" r:id="rId46"/>
    <p:sldId id="31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660"/>
  </p:normalViewPr>
  <p:slideViewPr>
    <p:cSldViewPr snapToGrid="0">
      <p:cViewPr varScale="1">
        <p:scale>
          <a:sx n="76" d="100"/>
          <a:sy n="76" d="100"/>
        </p:scale>
        <p:origin x="126"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3854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680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1020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687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541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448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1477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519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7768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135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1576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2/14/2022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088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2/14/2022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527440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philosophyawards.com/"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6.jp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9.jp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www.philosophyawards.com/" TargetMode="External"/><Relationship Id="rId7" Type="http://schemas.openxmlformats.org/officeDocument/2006/relationships/image" Target="../media/image92.jp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g"/></Relationships>
</file>

<file path=ppt/slides/_rels/slide46.xml.rels><?xml version="1.0" encoding="UTF-8" standalone="yes"?>
<Relationships xmlns="http://schemas.openxmlformats.org/package/2006/relationships"><Relationship Id="rId3" Type="http://schemas.openxmlformats.org/officeDocument/2006/relationships/hyperlink" Target="https://www.philosophyawards.com/" TargetMode="External"/><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7C3F6829-570A-4A92-8005-040429993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33" y="0"/>
            <a:ext cx="11439533" cy="6858000"/>
          </a:xfrm>
          <a:prstGeom prst="rect">
            <a:avLst/>
          </a:prstGeom>
        </p:spPr>
      </p:pic>
      <p:sp useBgFill="1">
        <p:nvSpPr>
          <p:cNvPr id="13" name="Rectangle 8">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ap&#10;&#10;Description automatically generated">
            <a:extLst>
              <a:ext uri="{FF2B5EF4-FFF2-40B4-BE49-F238E27FC236}">
                <a16:creationId xmlns:a16="http://schemas.microsoft.com/office/drawing/2014/main" id="{A14CE952-420B-47B4-868E-43CCA1022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493" y="260647"/>
            <a:ext cx="10198858" cy="6212410"/>
          </a:xfrm>
          <a:prstGeom prst="rect">
            <a:avLst/>
          </a:pr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4658355" y="4968194"/>
            <a:ext cx="5793152" cy="1629159"/>
          </a:xfrm>
        </p:spPr>
        <p:txBody>
          <a:bodyPr anchor="b">
            <a:normAutofit fontScale="90000"/>
          </a:bodyPr>
          <a:lstStyle/>
          <a:p>
            <a:pPr algn="ctr"/>
            <a:r>
              <a:rPr lang="en-US" sz="3600" i="0" dirty="0">
                <a:highlight>
                  <a:srgbClr val="FFFF00"/>
                </a:highlight>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sp>
        <p:nvSpPr>
          <p:cNvPr id="6" name="Rectangle 1">
            <a:extLst>
              <a:ext uri="{FF2B5EF4-FFF2-40B4-BE49-F238E27FC236}">
                <a16:creationId xmlns:a16="http://schemas.microsoft.com/office/drawing/2014/main" id="{F505AAF5-5F4F-4D2B-847B-C26E5EE56A0F}"/>
              </a:ext>
            </a:extLst>
          </p:cNvPr>
          <p:cNvSpPr>
            <a:spLocks noChangeArrowheads="1"/>
          </p:cNvSpPr>
          <p:nvPr/>
        </p:nvSpPr>
        <p:spPr bwMode="auto">
          <a:xfrm>
            <a:off x="-3047" y="-48879"/>
            <a:ext cx="1999628" cy="6955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THE FACULTY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a:ln>
                  <a:noFill/>
                </a:ln>
                <a:solidFill>
                  <a:srgbClr val="7B8C89"/>
                </a:solidFill>
                <a:effectLst/>
                <a:latin typeface="Tahoma" panose="020B0604030504040204" pitchFamily="34" charset="0"/>
                <a:cs typeface="Tahoma" panose="020B0604030504040204" pitchFamily="34" charset="0"/>
              </a:rPr>
              <a:t>Members Before 2009</a:t>
            </a: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Connie Economy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Norman Kutschenreuter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Donald Castellano Hoyt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Collin Furr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Ann L. Riordan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Clinton F. Dunagan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2009 – 2013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Joseph Allen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John Travis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2013 – 2014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Marie Pannier Feldmeier</a:t>
            </a:r>
            <a:r>
              <a:rPr kumimoji="0" lang="en-US" altLang="en-US" sz="1000" b="0"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a:t>
            </a:r>
            <a:r>
              <a:rPr kumimoji="0" lang="en-US" altLang="en-US" sz="1000" b="0"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lang="en-US" altLang="en-US" sz="1000" dirty="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2014 – 2018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Matthew Fuller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2018 – 2020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Matthew Fuller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Charlie Langston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Fulbright Scholars-in-Residence</a:t>
            </a: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​Richard Naylor (2016)</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Yvonne Naylor (2016)</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Derick Wilson (2019 - 2020)</a:t>
            </a:r>
            <a:b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br>
            <a:endPar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Adjuvant Members of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Philosophy Faculty</a:t>
            </a:r>
            <a:r>
              <a:rPr kumimoji="0" lang="en-US" altLang="en-US" sz="100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br>
              <a:rPr kumimoji="0" lang="en-US" altLang="en-US" sz="1000" b="1" i="0" u="none" strike="noStrike" cap="none" normalizeH="0" baseline="0" dirty="0">
                <a:ln>
                  <a:noFill/>
                </a:ln>
                <a:solidFill>
                  <a:srgbClr val="7B8C89"/>
                </a:solidFill>
                <a:effectLst/>
                <a:latin typeface="Tahoma" panose="020B0604030504040204" pitchFamily="34" charset="0"/>
                <a:cs typeface="Tahoma" panose="020B0604030504040204" pitchFamily="34"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Patrick J. Aspell</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b="1" dirty="0">
                <a:solidFill>
                  <a:srgbClr val="248D6C"/>
                </a:solidFill>
                <a:latin typeface="Tahoma" panose="020B0604030504040204" pitchFamily="34" charset="0"/>
                <a:cs typeface="Tahoma" panose="020B0604030504040204" pitchFamily="34" charset="0"/>
              </a:rPr>
              <a:t>Jonathan Paul De Vierville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Jack Ferguson</a:t>
            </a:r>
            <a:r>
              <a:rPr kumimoji="0" lang="en-US" altLang="en-US" sz="1000" b="0" i="0" u="none" strike="noStrike" cap="none" normalizeH="0" baseline="0" dirty="0">
                <a:ln>
                  <a:noFill/>
                </a:ln>
                <a:solidFill>
                  <a:srgbClr val="248D6C"/>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Matthew Mangum</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Marshall Naylor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Kent Slinker </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descr="A picture containing person, person, indoor, hat&#10;&#10;Description automatically generated">
            <a:extLst>
              <a:ext uri="{FF2B5EF4-FFF2-40B4-BE49-F238E27FC236}">
                <a16:creationId xmlns:a16="http://schemas.microsoft.com/office/drawing/2014/main" id="{E7B08DD5-64BB-47CB-8392-9F375794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677" y="0"/>
            <a:ext cx="1881800" cy="1873449"/>
          </a:xfrm>
          <a:prstGeom prst="rect">
            <a:avLst/>
          </a:prstGeom>
        </p:spPr>
      </p:pic>
      <p:pic>
        <p:nvPicPr>
          <p:cNvPr id="16" name="Picture 15" descr="A picture containing text, person, person, suit&#10;&#10;Description automatically generated">
            <a:extLst>
              <a:ext uri="{FF2B5EF4-FFF2-40B4-BE49-F238E27FC236}">
                <a16:creationId xmlns:a16="http://schemas.microsoft.com/office/drawing/2014/main" id="{2253E064-2C4E-4FDF-9721-6CF16C2D3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841" y="8"/>
            <a:ext cx="1799663" cy="1889807"/>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6024540C-9F3D-45CC-9E2D-B64F3B9FCA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2057" y="1938686"/>
            <a:ext cx="1828484" cy="628345"/>
          </a:xfrm>
          <a:prstGeom prst="rect">
            <a:avLst/>
          </a:prstGeom>
        </p:spPr>
      </p:pic>
      <p:pic>
        <p:nvPicPr>
          <p:cNvPr id="20" name="Picture 19" descr="Shape&#10;&#10;Description automatically generated">
            <a:extLst>
              <a:ext uri="{FF2B5EF4-FFF2-40B4-BE49-F238E27FC236}">
                <a16:creationId xmlns:a16="http://schemas.microsoft.com/office/drawing/2014/main" id="{4349DDC1-8892-4C64-8C11-13DE7712D5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384" y="1938686"/>
            <a:ext cx="1885093" cy="636943"/>
          </a:xfrm>
          <a:prstGeom prst="rect">
            <a:avLst/>
          </a:prstGeom>
        </p:spPr>
      </p:pic>
      <p:pic>
        <p:nvPicPr>
          <p:cNvPr id="22" name="Picture 21" descr="Shape, rectangle&#10;&#10;Description automatically generated">
            <a:extLst>
              <a:ext uri="{FF2B5EF4-FFF2-40B4-BE49-F238E27FC236}">
                <a16:creationId xmlns:a16="http://schemas.microsoft.com/office/drawing/2014/main" id="{8083B9BF-9B5F-48ED-951E-81F6A7C24E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2844" y="1938686"/>
            <a:ext cx="2731632" cy="636943"/>
          </a:xfrm>
          <a:prstGeom prst="rect">
            <a:avLst/>
          </a:prstGeom>
        </p:spPr>
      </p:pic>
      <p:sp>
        <p:nvSpPr>
          <p:cNvPr id="21" name="Oval 20">
            <a:extLst>
              <a:ext uri="{FF2B5EF4-FFF2-40B4-BE49-F238E27FC236}">
                <a16:creationId xmlns:a16="http://schemas.microsoft.com/office/drawing/2014/main" id="{3F53F2F9-CE1D-4235-B2CD-909C2238F510}"/>
              </a:ext>
            </a:extLst>
          </p:cNvPr>
          <p:cNvSpPr/>
          <p:nvPr/>
        </p:nvSpPr>
        <p:spPr>
          <a:xfrm>
            <a:off x="1925414" y="4787781"/>
            <a:ext cx="1810401" cy="1809572"/>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050" dirty="0">
                <a:solidFill>
                  <a:schemeClr val="tx1"/>
                </a:solidFill>
                <a:effectLst/>
                <a:ea typeface="Calibri" panose="020F0502020204030204" pitchFamily="34" charset="0"/>
                <a:cs typeface="Times New Roman" panose="02020603050405020304" pitchFamily="18" charset="0"/>
              </a:rPr>
              <a:t>23 February 2022</a:t>
            </a:r>
          </a:p>
        </p:txBody>
      </p:sp>
      <p:pic>
        <p:nvPicPr>
          <p:cNvPr id="4" name="Picture 3">
            <a:extLst>
              <a:ext uri="{FF2B5EF4-FFF2-40B4-BE49-F238E27FC236}">
                <a16:creationId xmlns:a16="http://schemas.microsoft.com/office/drawing/2014/main" id="{D285E13A-AB1C-4C5A-8C70-052A60DB38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5100" y="-381580"/>
            <a:ext cx="2119376" cy="2255030"/>
          </a:xfrm>
          <a:prstGeom prst="rect">
            <a:avLst/>
          </a:prstGeom>
        </p:spPr>
      </p:pic>
    </p:spTree>
    <p:extLst>
      <p:ext uri="{BB962C8B-B14F-4D97-AF65-F5344CB8AC3E}">
        <p14:creationId xmlns:p14="http://schemas.microsoft.com/office/powerpoint/2010/main" val="3948933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Today!</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2021 Outstanding Student Award</a:t>
            </a:r>
          </a:p>
          <a:p>
            <a:pPr marL="0" indent="0" algn="ctr">
              <a:buNone/>
            </a:pPr>
            <a:r>
              <a:rPr lang="en-US" dirty="0"/>
              <a:t>The Ethics Bowl Team</a:t>
            </a:r>
          </a:p>
          <a:p>
            <a:pPr marL="0" indent="0" algn="ctr">
              <a:buNone/>
            </a:pPr>
            <a:endParaRPr lang="en-US" dirty="0"/>
          </a:p>
        </p:txBody>
      </p:sp>
      <p:pic>
        <p:nvPicPr>
          <p:cNvPr id="7" name="Picture 6">
            <a:extLst>
              <a:ext uri="{FF2B5EF4-FFF2-40B4-BE49-F238E27FC236}">
                <a16:creationId xmlns:a16="http://schemas.microsoft.com/office/drawing/2014/main" id="{600B6350-67CE-4EEA-BE5D-0F03F2B2553E}"/>
              </a:ext>
            </a:extLst>
          </p:cNvPr>
          <p:cNvPicPr>
            <a:picLocks noChangeAspect="1"/>
          </p:cNvPicPr>
          <p:nvPr/>
        </p:nvPicPr>
        <p:blipFill>
          <a:blip r:embed="rId2"/>
          <a:stretch>
            <a:fillRect/>
          </a:stretch>
        </p:blipFill>
        <p:spPr>
          <a:xfrm>
            <a:off x="0" y="1897902"/>
            <a:ext cx="10187548" cy="4960098"/>
          </a:xfrm>
          <a:prstGeom prst="rect">
            <a:avLst/>
          </a:prstGeom>
        </p:spPr>
      </p:pic>
      <p:sp>
        <p:nvSpPr>
          <p:cNvPr id="8" name="Oval 7">
            <a:extLst>
              <a:ext uri="{FF2B5EF4-FFF2-40B4-BE49-F238E27FC236}">
                <a16:creationId xmlns:a16="http://schemas.microsoft.com/office/drawing/2014/main" id="{20871A2D-F0B6-4781-A286-02293E71E84C}"/>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3666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Today!</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2021 Outstanding Student Award</a:t>
            </a:r>
          </a:p>
          <a:p>
            <a:pPr marL="0" indent="0" algn="ctr">
              <a:buNone/>
            </a:pPr>
            <a:r>
              <a:rPr lang="en-US" dirty="0"/>
              <a:t>The Ethics Bowl Team</a:t>
            </a:r>
          </a:p>
          <a:p>
            <a:pPr marL="0" indent="0" algn="ctr">
              <a:buNone/>
            </a:pPr>
            <a:endParaRPr lang="en-US" dirty="0"/>
          </a:p>
        </p:txBody>
      </p:sp>
      <p:pic>
        <p:nvPicPr>
          <p:cNvPr id="6" name="Picture 5" descr="A picture containing text, indoor&#10;&#10;Description automatically generated">
            <a:extLst>
              <a:ext uri="{FF2B5EF4-FFF2-40B4-BE49-F238E27FC236}">
                <a16:creationId xmlns:a16="http://schemas.microsoft.com/office/drawing/2014/main" id="{68EE7DB6-3FC3-4E7C-82BB-E17256E72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347" y="1707466"/>
            <a:ext cx="7848288" cy="2755477"/>
          </a:xfrm>
          <a:prstGeom prst="rect">
            <a:avLst/>
          </a:prstGeom>
        </p:spPr>
      </p:pic>
      <p:pic>
        <p:nvPicPr>
          <p:cNvPr id="9" name="Picture 8" descr="A picture containing text, person, screen, male&#10;&#10;Description automatically generated">
            <a:extLst>
              <a:ext uri="{FF2B5EF4-FFF2-40B4-BE49-F238E27FC236}">
                <a16:creationId xmlns:a16="http://schemas.microsoft.com/office/drawing/2014/main" id="{C6788E85-31C6-4996-8DA7-6D1BF5FBD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46" y="4144847"/>
            <a:ext cx="7848287" cy="2787644"/>
          </a:xfrm>
          <a:prstGeom prst="rect">
            <a:avLst/>
          </a:prstGeom>
        </p:spPr>
      </p:pic>
      <p:sp>
        <p:nvSpPr>
          <p:cNvPr id="10" name="Oval 9">
            <a:extLst>
              <a:ext uri="{FF2B5EF4-FFF2-40B4-BE49-F238E27FC236}">
                <a16:creationId xmlns:a16="http://schemas.microsoft.com/office/drawing/2014/main" id="{6FE8805E-30ED-4CF0-9812-09F2B11559A6}"/>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932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Today!</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2021 Outstanding Student Award</a:t>
            </a:r>
          </a:p>
          <a:p>
            <a:pPr marL="0" indent="0" algn="ctr">
              <a:buNone/>
            </a:pPr>
            <a:r>
              <a:rPr lang="en-US" dirty="0"/>
              <a:t>The Ethics Bowl Team</a:t>
            </a:r>
          </a:p>
          <a:p>
            <a:pPr marL="0" indent="0" algn="ctr">
              <a:buNone/>
            </a:pPr>
            <a:endParaRPr lang="en-US" dirty="0"/>
          </a:p>
        </p:txBody>
      </p:sp>
      <p:pic>
        <p:nvPicPr>
          <p:cNvPr id="9" name="Picture 8" descr="Graphical user interface, text, application, email&#10;&#10;Description automatically generated">
            <a:extLst>
              <a:ext uri="{FF2B5EF4-FFF2-40B4-BE49-F238E27FC236}">
                <a16:creationId xmlns:a16="http://schemas.microsoft.com/office/drawing/2014/main" id="{FB9B7916-E170-4F59-841A-1A994B9F0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4" y="1668718"/>
            <a:ext cx="4774872" cy="2574906"/>
          </a:xfrm>
          <a:prstGeom prst="rect">
            <a:avLst/>
          </a:prstGeom>
        </p:spPr>
      </p:pic>
      <p:pic>
        <p:nvPicPr>
          <p:cNvPr id="10" name="Picture 9" descr="Map&#10;&#10;Description automatically generated">
            <a:extLst>
              <a:ext uri="{FF2B5EF4-FFF2-40B4-BE49-F238E27FC236}">
                <a16:creationId xmlns:a16="http://schemas.microsoft.com/office/drawing/2014/main" id="{6E3A8D32-929F-40FB-B49A-19582DC70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9816"/>
            <a:ext cx="4810176" cy="3538184"/>
          </a:xfrm>
          <a:prstGeom prst="rect">
            <a:avLst/>
          </a:prstGeom>
        </p:spPr>
      </p:pic>
      <p:pic>
        <p:nvPicPr>
          <p:cNvPr id="5" name="Picture 4" descr="A person with his eyes closed&#10;&#10;Description automatically generated with medium confidence">
            <a:extLst>
              <a:ext uri="{FF2B5EF4-FFF2-40B4-BE49-F238E27FC236}">
                <a16:creationId xmlns:a16="http://schemas.microsoft.com/office/drawing/2014/main" id="{4366338E-E988-4B30-9353-017B15AAD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322" y="1707466"/>
            <a:ext cx="4194920" cy="3926183"/>
          </a:xfrm>
          <a:prstGeom prst="rect">
            <a:avLst/>
          </a:prstGeom>
        </p:spPr>
      </p:pic>
      <p:sp>
        <p:nvSpPr>
          <p:cNvPr id="11" name="Oval 10">
            <a:extLst>
              <a:ext uri="{FF2B5EF4-FFF2-40B4-BE49-F238E27FC236}">
                <a16:creationId xmlns:a16="http://schemas.microsoft.com/office/drawing/2014/main" id="{9EED8320-4E70-4D91-9E2F-18C0F5C2B53B}"/>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27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Today!</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2021 Outstanding Student Award</a:t>
            </a:r>
          </a:p>
          <a:p>
            <a:pPr marL="0" indent="0" algn="ctr">
              <a:buNone/>
            </a:pPr>
            <a:r>
              <a:rPr lang="en-US" dirty="0"/>
              <a:t>The Ethics Bowl Team</a:t>
            </a:r>
          </a:p>
          <a:p>
            <a:pPr marL="0" indent="0" algn="ctr">
              <a:buNone/>
            </a:pPr>
            <a:endParaRPr lang="en-US" dirty="0"/>
          </a:p>
        </p:txBody>
      </p:sp>
      <p:pic>
        <p:nvPicPr>
          <p:cNvPr id="11" name="Picture 10" descr="Text&#10;&#10;Description automatically generated">
            <a:extLst>
              <a:ext uri="{FF2B5EF4-FFF2-40B4-BE49-F238E27FC236}">
                <a16:creationId xmlns:a16="http://schemas.microsoft.com/office/drawing/2014/main" id="{23EE599E-29B0-4101-809F-330DC07F3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702" y="1749017"/>
            <a:ext cx="6430298" cy="4684931"/>
          </a:xfrm>
          <a:prstGeom prst="rect">
            <a:avLst/>
          </a:prstGeom>
        </p:spPr>
      </p:pic>
      <p:pic>
        <p:nvPicPr>
          <p:cNvPr id="13" name="Picture 12" descr="Logo&#10;&#10;Description automatically generated">
            <a:extLst>
              <a:ext uri="{FF2B5EF4-FFF2-40B4-BE49-F238E27FC236}">
                <a16:creationId xmlns:a16="http://schemas.microsoft.com/office/drawing/2014/main" id="{5ABD485E-843E-4E70-8825-C6C75716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8" y="3140712"/>
            <a:ext cx="6889808" cy="1830857"/>
          </a:xfrm>
          <a:prstGeom prst="rect">
            <a:avLst/>
          </a:prstGeom>
        </p:spPr>
      </p:pic>
    </p:spTree>
    <p:extLst>
      <p:ext uri="{BB962C8B-B14F-4D97-AF65-F5344CB8AC3E}">
        <p14:creationId xmlns:p14="http://schemas.microsoft.com/office/powerpoint/2010/main" val="2184276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2021 Teaching Excellence Award</a:t>
            </a:r>
          </a:p>
          <a:p>
            <a:pPr marL="0" indent="0" algn="ctr">
              <a:buNone/>
            </a:pPr>
            <a:endParaRPr lang="en-US" dirty="0"/>
          </a:p>
        </p:txBody>
      </p:sp>
      <p:pic>
        <p:nvPicPr>
          <p:cNvPr id="11" name="Picture 10" descr="Text&#10;&#10;Description automatically generated">
            <a:extLst>
              <a:ext uri="{FF2B5EF4-FFF2-40B4-BE49-F238E27FC236}">
                <a16:creationId xmlns:a16="http://schemas.microsoft.com/office/drawing/2014/main" id="{8F0F32F1-F6D3-4F99-8777-43D06C35E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5726"/>
            <a:ext cx="9505918" cy="4103403"/>
          </a:xfrm>
          <a:prstGeom prst="rect">
            <a:avLst/>
          </a:prstGeom>
        </p:spPr>
      </p:pic>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81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2021 Teaching Excellence Award</a:t>
            </a:r>
          </a:p>
          <a:p>
            <a:pPr marL="0" indent="0" algn="ctr">
              <a:buNone/>
            </a:pPr>
            <a:r>
              <a:rPr lang="en-US" dirty="0"/>
              <a:t>The Leadership Team of the ICDP</a:t>
            </a:r>
          </a:p>
        </p:txBody>
      </p:sp>
      <p:pic>
        <p:nvPicPr>
          <p:cNvPr id="6" name="Picture 5" descr="Graphical user interface, text, application&#10;&#10;Description automatically generated">
            <a:extLst>
              <a:ext uri="{FF2B5EF4-FFF2-40B4-BE49-F238E27FC236}">
                <a16:creationId xmlns:a16="http://schemas.microsoft.com/office/drawing/2014/main" id="{B06A7A29-A322-40A1-B21D-AE27BC2A5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035" y="2109340"/>
            <a:ext cx="6723077" cy="3784027"/>
          </a:xfrm>
          <a:prstGeom prst="rect">
            <a:avLst/>
          </a:prstGeom>
        </p:spPr>
      </p:pic>
      <p:pic>
        <p:nvPicPr>
          <p:cNvPr id="12" name="Picture 11" descr="Logo&#10;&#10;Description automatically generated">
            <a:extLst>
              <a:ext uri="{FF2B5EF4-FFF2-40B4-BE49-F238E27FC236}">
                <a16:creationId xmlns:a16="http://schemas.microsoft.com/office/drawing/2014/main" id="{AB8E79EB-50FD-4128-8E07-3939D7D03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2" y="2391799"/>
            <a:ext cx="6049118" cy="1607457"/>
          </a:xfrm>
          <a:prstGeom prst="rect">
            <a:avLst/>
          </a:prstGeom>
        </p:spPr>
      </p:pic>
      <p:sp>
        <p:nvSpPr>
          <p:cNvPr id="7" name="Oval 6">
            <a:extLst>
              <a:ext uri="{FF2B5EF4-FFF2-40B4-BE49-F238E27FC236}">
                <a16:creationId xmlns:a16="http://schemas.microsoft.com/office/drawing/2014/main" id="{C1507F4C-E161-4B0B-B984-5C91F33839AC}"/>
              </a:ext>
            </a:extLst>
          </p:cNvPr>
          <p:cNvSpPr/>
          <p:nvPr/>
        </p:nvSpPr>
        <p:spPr>
          <a:xfrm>
            <a:off x="1374672" y="3632191"/>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Intercollegiate Civil Disagreement Partnership</a:t>
            </a:r>
          </a:p>
        </p:txBody>
      </p:sp>
    </p:spTree>
    <p:extLst>
      <p:ext uri="{BB962C8B-B14F-4D97-AF65-F5344CB8AC3E}">
        <p14:creationId xmlns:p14="http://schemas.microsoft.com/office/powerpoint/2010/main" val="57229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2021 Teaching Excellence Award</a:t>
            </a:r>
          </a:p>
          <a:p>
            <a:pPr marL="0" indent="0" algn="ctr">
              <a:buNone/>
            </a:pPr>
            <a:r>
              <a:rPr lang="en-US" dirty="0"/>
              <a:t>The Leadership Team of the ICDP</a:t>
            </a:r>
          </a:p>
        </p:txBody>
      </p:sp>
      <p:pic>
        <p:nvPicPr>
          <p:cNvPr id="6" name="Picture 5" descr="Text&#10;&#10;Description automatically generated with medium confidence">
            <a:extLst>
              <a:ext uri="{FF2B5EF4-FFF2-40B4-BE49-F238E27FC236}">
                <a16:creationId xmlns:a16="http://schemas.microsoft.com/office/drawing/2014/main" id="{7617CB7B-5444-4E94-A5B6-D3A36FE0C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70" y="2039220"/>
            <a:ext cx="8463583" cy="4126484"/>
          </a:xfrm>
          <a:prstGeom prst="rect">
            <a:avLst/>
          </a:prstGeom>
        </p:spPr>
      </p:pic>
      <p:sp>
        <p:nvSpPr>
          <p:cNvPr id="9" name="Oval 8">
            <a:extLst>
              <a:ext uri="{FF2B5EF4-FFF2-40B4-BE49-F238E27FC236}">
                <a16:creationId xmlns:a16="http://schemas.microsoft.com/office/drawing/2014/main" id="{994A7F44-A9E2-42C6-919F-F1E6219CAB8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181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2021 Teaching Excellence Award</a:t>
            </a:r>
          </a:p>
          <a:p>
            <a:pPr marL="0" indent="0" algn="ctr">
              <a:buNone/>
            </a:pPr>
            <a:r>
              <a:rPr lang="en-US" dirty="0"/>
              <a:t>The Leadership Team of the ICDP</a:t>
            </a:r>
          </a:p>
        </p:txBody>
      </p:sp>
      <p:sp>
        <p:nvSpPr>
          <p:cNvPr id="11" name="Oval 10">
            <a:extLst>
              <a:ext uri="{FF2B5EF4-FFF2-40B4-BE49-F238E27FC236}">
                <a16:creationId xmlns:a16="http://schemas.microsoft.com/office/drawing/2014/main" id="{63F62C61-8557-4D87-9BA9-E608627C03E6}"/>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12" name="Picture 11" descr="Graphical user interface&#10;&#10;Description automatically generated">
            <a:extLst>
              <a:ext uri="{FF2B5EF4-FFF2-40B4-BE49-F238E27FC236}">
                <a16:creationId xmlns:a16="http://schemas.microsoft.com/office/drawing/2014/main" id="{41E84881-B66B-48ED-B5D8-E9E5628AA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98" y="1976415"/>
            <a:ext cx="3992216" cy="2305505"/>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B00D474F-25EC-43E8-B8D4-E6983A78B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98" y="4539873"/>
            <a:ext cx="3992216" cy="1936224"/>
          </a:xfrm>
          <a:prstGeom prst="rect">
            <a:avLst/>
          </a:prstGeom>
        </p:spPr>
      </p:pic>
      <p:pic>
        <p:nvPicPr>
          <p:cNvPr id="14" name="Picture 13" descr="Text, chat or text message&#10;&#10;Description automatically generated">
            <a:extLst>
              <a:ext uri="{FF2B5EF4-FFF2-40B4-BE49-F238E27FC236}">
                <a16:creationId xmlns:a16="http://schemas.microsoft.com/office/drawing/2014/main" id="{3843CDAF-5A9A-4AE3-9428-A47B3D5DA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962" y="1976415"/>
            <a:ext cx="3273519" cy="4499682"/>
          </a:xfrm>
          <a:prstGeom prst="rect">
            <a:avLst/>
          </a:prstGeom>
        </p:spPr>
      </p:pic>
    </p:spTree>
    <p:extLst>
      <p:ext uri="{BB962C8B-B14F-4D97-AF65-F5344CB8AC3E}">
        <p14:creationId xmlns:p14="http://schemas.microsoft.com/office/powerpoint/2010/main" val="284213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2021 Teaching Excellence Award</a:t>
            </a:r>
          </a:p>
          <a:p>
            <a:pPr marL="0" indent="0" algn="ctr">
              <a:buNone/>
            </a:pPr>
            <a:r>
              <a:rPr lang="en-US" dirty="0"/>
              <a:t>The Leadership Team of the ICDP</a:t>
            </a:r>
          </a:p>
        </p:txBody>
      </p:sp>
      <p:pic>
        <p:nvPicPr>
          <p:cNvPr id="5" name="Picture 4" descr="A collage of people&#10;&#10;Description automatically generated with low confidence">
            <a:extLst>
              <a:ext uri="{FF2B5EF4-FFF2-40B4-BE49-F238E27FC236}">
                <a16:creationId xmlns:a16="http://schemas.microsoft.com/office/drawing/2014/main" id="{C87CC2A7-F37C-42FF-83D6-1AFBEEDF5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70" y="1832512"/>
            <a:ext cx="8595943" cy="4835218"/>
          </a:xfrm>
          <a:prstGeom prst="rect">
            <a:avLst/>
          </a:prstGeom>
        </p:spPr>
      </p:pic>
      <p:sp>
        <p:nvSpPr>
          <p:cNvPr id="6" name="Oval 5">
            <a:extLst>
              <a:ext uri="{FF2B5EF4-FFF2-40B4-BE49-F238E27FC236}">
                <a16:creationId xmlns:a16="http://schemas.microsoft.com/office/drawing/2014/main" id="{2AF99F35-07BB-4BB8-8A80-30DD0F3F3274}"/>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419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2021 Teaching Excellence Award</a:t>
            </a:r>
          </a:p>
          <a:p>
            <a:pPr marL="0" indent="0" algn="ctr">
              <a:buNone/>
            </a:pPr>
            <a:r>
              <a:rPr lang="en-US" dirty="0"/>
              <a:t>The Leadership Team of the ICDP</a:t>
            </a:r>
          </a:p>
        </p:txBody>
      </p:sp>
      <p:pic>
        <p:nvPicPr>
          <p:cNvPr id="6" name="Picture 5" descr="Table&#10;&#10;Description automatically generated">
            <a:extLst>
              <a:ext uri="{FF2B5EF4-FFF2-40B4-BE49-F238E27FC236}">
                <a16:creationId xmlns:a16="http://schemas.microsoft.com/office/drawing/2014/main" id="{4C5F450F-2298-426B-852F-FDB98534B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01" y="1832512"/>
            <a:ext cx="8255466" cy="4646604"/>
          </a:xfrm>
          <a:prstGeom prst="rect">
            <a:avLst/>
          </a:prstGeom>
        </p:spPr>
      </p:pic>
      <p:sp>
        <p:nvSpPr>
          <p:cNvPr id="11" name="Oval 10">
            <a:extLst>
              <a:ext uri="{FF2B5EF4-FFF2-40B4-BE49-F238E27FC236}">
                <a16:creationId xmlns:a16="http://schemas.microsoft.com/office/drawing/2014/main" id="{63F62C61-8557-4D87-9BA9-E608627C03E6}"/>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9058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6D2A6C-1906-4498-9D7C-BDA92FACE5C8}"/>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b="1" dirty="0">
                <a:highlight>
                  <a:srgbClr val="FFFF00"/>
                </a:highlight>
              </a:rPr>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12" name="Picture 11" descr="A group of people sitting on a sofa&#10;&#10;Description automatically generated">
            <a:extLst>
              <a:ext uri="{FF2B5EF4-FFF2-40B4-BE49-F238E27FC236}">
                <a16:creationId xmlns:a16="http://schemas.microsoft.com/office/drawing/2014/main" id="{0D2F8C42-E149-4D91-8585-86DCD04B3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38285" cy="6858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FD8CA81E-EE87-4B97-844A-95B4D1840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259" y="0"/>
            <a:ext cx="2981741" cy="628738"/>
          </a:xfrm>
          <a:prstGeom prst="rect">
            <a:avLst/>
          </a:prstGeom>
        </p:spPr>
      </p:pic>
    </p:spTree>
    <p:extLst>
      <p:ext uri="{BB962C8B-B14F-4D97-AF65-F5344CB8AC3E}">
        <p14:creationId xmlns:p14="http://schemas.microsoft.com/office/powerpoint/2010/main" val="3485054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2021 Teaching Excellence Award</a:t>
            </a:r>
          </a:p>
          <a:p>
            <a:pPr marL="0" indent="0" algn="ctr">
              <a:buNone/>
            </a:pPr>
            <a:r>
              <a:rPr lang="en-US" dirty="0"/>
              <a:t>The Leadership Team of the ICDP</a:t>
            </a:r>
          </a:p>
        </p:txBody>
      </p:sp>
      <p:pic>
        <p:nvPicPr>
          <p:cNvPr id="5" name="Picture 4" descr="A picture containing text&#10;&#10;Description automatically generated">
            <a:extLst>
              <a:ext uri="{FF2B5EF4-FFF2-40B4-BE49-F238E27FC236}">
                <a16:creationId xmlns:a16="http://schemas.microsoft.com/office/drawing/2014/main" id="{174B991A-2121-4C50-92EE-F4E59A778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67" y="1790321"/>
            <a:ext cx="8330268" cy="4685776"/>
          </a:xfrm>
          <a:prstGeom prst="rect">
            <a:avLst/>
          </a:prstGeom>
        </p:spPr>
      </p:pic>
      <p:sp>
        <p:nvSpPr>
          <p:cNvPr id="8" name="Oval 7">
            <a:extLst>
              <a:ext uri="{FF2B5EF4-FFF2-40B4-BE49-F238E27FC236}">
                <a16:creationId xmlns:a16="http://schemas.microsoft.com/office/drawing/2014/main" id="{06157C00-4FFC-49E4-A04F-4AFF6E1E376A}"/>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9520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2021 Teaching Excellence Award</a:t>
            </a:r>
          </a:p>
          <a:p>
            <a:pPr marL="0" indent="0" algn="ctr">
              <a:buNone/>
            </a:pPr>
            <a:r>
              <a:rPr lang="en-US" dirty="0"/>
              <a:t>The Leadership Team of the ICDP</a:t>
            </a:r>
          </a:p>
        </p:txBody>
      </p:sp>
      <p:pic>
        <p:nvPicPr>
          <p:cNvPr id="6" name="Picture 5" descr="Graphical user interface, text, application&#10;&#10;Description automatically generated">
            <a:extLst>
              <a:ext uri="{FF2B5EF4-FFF2-40B4-BE49-F238E27FC236}">
                <a16:creationId xmlns:a16="http://schemas.microsoft.com/office/drawing/2014/main" id="{B06A7A29-A322-40A1-B21D-AE27BC2A5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035" y="2109340"/>
            <a:ext cx="6723077" cy="3784027"/>
          </a:xfrm>
          <a:prstGeom prst="rect">
            <a:avLst/>
          </a:prstGeom>
        </p:spPr>
      </p:pic>
      <p:pic>
        <p:nvPicPr>
          <p:cNvPr id="12" name="Picture 11" descr="Logo&#10;&#10;Description automatically generated">
            <a:extLst>
              <a:ext uri="{FF2B5EF4-FFF2-40B4-BE49-F238E27FC236}">
                <a16:creationId xmlns:a16="http://schemas.microsoft.com/office/drawing/2014/main" id="{AB8E79EB-50FD-4128-8E07-3939D7D03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8" y="3006488"/>
            <a:ext cx="6049118" cy="1607457"/>
          </a:xfrm>
          <a:prstGeom prst="rect">
            <a:avLst/>
          </a:prstGeom>
        </p:spPr>
      </p:pic>
    </p:spTree>
    <p:extLst>
      <p:ext uri="{BB962C8B-B14F-4D97-AF65-F5344CB8AC3E}">
        <p14:creationId xmlns:p14="http://schemas.microsoft.com/office/powerpoint/2010/main" val="3544683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Fulbright Award</a:t>
            </a:r>
          </a:p>
        </p:txBody>
      </p:sp>
      <p:pic>
        <p:nvPicPr>
          <p:cNvPr id="5" name="Picture 4" descr="A picture containing text, sign&#10;&#10;Description automatically generated">
            <a:extLst>
              <a:ext uri="{FF2B5EF4-FFF2-40B4-BE49-F238E27FC236}">
                <a16:creationId xmlns:a16="http://schemas.microsoft.com/office/drawing/2014/main" id="{85E9CAF7-6DF0-4DEA-8614-1D48F4342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14" y="1832512"/>
            <a:ext cx="9781976" cy="3982859"/>
          </a:xfrm>
          <a:prstGeom prst="rect">
            <a:avLst/>
          </a:prstGeom>
        </p:spPr>
      </p:pic>
      <p:sp>
        <p:nvSpPr>
          <p:cNvPr id="8" name="Oval 7">
            <a:extLst>
              <a:ext uri="{FF2B5EF4-FFF2-40B4-BE49-F238E27FC236}">
                <a16:creationId xmlns:a16="http://schemas.microsoft.com/office/drawing/2014/main" id="{17310F57-1EA3-41EF-B833-1B42EFD7669B}"/>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2240079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Fulbright Award</a:t>
            </a:r>
          </a:p>
          <a:p>
            <a:pPr marL="0" indent="0" algn="ctr">
              <a:buNone/>
            </a:pPr>
            <a:r>
              <a:rPr lang="en-US" dirty="0"/>
              <a:t>The Corrymeela Community</a:t>
            </a:r>
          </a:p>
        </p:txBody>
      </p:sp>
      <p:sp>
        <p:nvSpPr>
          <p:cNvPr id="10" name="TextBox 9">
            <a:extLst>
              <a:ext uri="{FF2B5EF4-FFF2-40B4-BE49-F238E27FC236}">
                <a16:creationId xmlns:a16="http://schemas.microsoft.com/office/drawing/2014/main" id="{CBF6FA0E-D038-4F1E-B7DF-9B1592C7F421}"/>
              </a:ext>
            </a:extLst>
          </p:cNvPr>
          <p:cNvSpPr txBox="1"/>
          <p:nvPr/>
        </p:nvSpPr>
        <p:spPr>
          <a:xfrm>
            <a:off x="346806" y="3429000"/>
            <a:ext cx="5964571" cy="2862322"/>
          </a:xfrm>
          <a:prstGeom prst="rect">
            <a:avLst/>
          </a:prstGeom>
          <a:noFill/>
        </p:spPr>
        <p:txBody>
          <a:bodyPr wrap="square" rtlCol="0">
            <a:spAutoFit/>
          </a:bodyPr>
          <a:lstStyle/>
          <a:p>
            <a:r>
              <a:rPr lang="en-US" dirty="0"/>
              <a:t>This award is presented on occasion for outstanding academic contributions to the students, faculty, and staff of St. Philip's College and for dedicated professional service to Greater San Antonio Community and the State of Texas through the Senator J. William Fulbright Scholarship Program.</a:t>
            </a:r>
          </a:p>
          <a:p>
            <a:endParaRPr lang="en-US" dirty="0"/>
          </a:p>
          <a:p>
            <a:r>
              <a:rPr lang="en-US" dirty="0"/>
              <a:t>This year’s recipient is </a:t>
            </a:r>
            <a:r>
              <a:rPr lang="en-US" b="1" dirty="0">
                <a:highlight>
                  <a:srgbClr val="FFFF00"/>
                </a:highlight>
              </a:rPr>
              <a:t>The Corrymeela Community</a:t>
            </a:r>
            <a:r>
              <a:rPr lang="en-US" dirty="0"/>
              <a:t>, our long-standing partner in Peace and Conflict Studies education.</a:t>
            </a:r>
          </a:p>
        </p:txBody>
      </p:sp>
      <p:sp>
        <p:nvSpPr>
          <p:cNvPr id="11" name="Oval 10">
            <a:extLst>
              <a:ext uri="{FF2B5EF4-FFF2-40B4-BE49-F238E27FC236}">
                <a16:creationId xmlns:a16="http://schemas.microsoft.com/office/drawing/2014/main" id="{017AE528-74FA-463A-8367-1786E8339B0F}"/>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5" name="Picture 4" descr="A picture containing text&#10;&#10;Description automatically generated">
            <a:extLst>
              <a:ext uri="{FF2B5EF4-FFF2-40B4-BE49-F238E27FC236}">
                <a16:creationId xmlns:a16="http://schemas.microsoft.com/office/drawing/2014/main" id="{6A390C24-DB21-493E-87A5-722A53D2E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914" y="2102444"/>
            <a:ext cx="3323089" cy="1326556"/>
          </a:xfrm>
          <a:prstGeom prst="rect">
            <a:avLst/>
          </a:prstGeom>
        </p:spPr>
      </p:pic>
      <p:pic>
        <p:nvPicPr>
          <p:cNvPr id="12" name="Picture 11" descr="A group of coffee cups&#10;&#10;Description automatically generated with low confidence">
            <a:extLst>
              <a:ext uri="{FF2B5EF4-FFF2-40B4-BE49-F238E27FC236}">
                <a16:creationId xmlns:a16="http://schemas.microsoft.com/office/drawing/2014/main" id="{99EA2EC8-A278-4E04-8D31-D80ADB095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816" y="3599547"/>
            <a:ext cx="4347073" cy="3258453"/>
          </a:xfrm>
          <a:prstGeom prst="rect">
            <a:avLst/>
          </a:prstGeom>
        </p:spPr>
      </p:pic>
    </p:spTree>
    <p:extLst>
      <p:ext uri="{BB962C8B-B14F-4D97-AF65-F5344CB8AC3E}">
        <p14:creationId xmlns:p14="http://schemas.microsoft.com/office/powerpoint/2010/main" val="1130720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E30EC06-E3BA-4D24-8BA7-7804D4D8391E}"/>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5" name="Picture 4" descr="Shape&#10;&#10;Description automatically generated">
            <a:extLst>
              <a:ext uri="{FF2B5EF4-FFF2-40B4-BE49-F238E27FC236}">
                <a16:creationId xmlns:a16="http://schemas.microsoft.com/office/drawing/2014/main" id="{302C2EF0-99AB-4A25-8FA5-CDA0F24AD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7" y="552450"/>
            <a:ext cx="2457793" cy="981212"/>
          </a:xfrm>
          <a:prstGeom prst="rect">
            <a:avLst/>
          </a:prstGeom>
        </p:spPr>
      </p:pic>
      <p:sp>
        <p:nvSpPr>
          <p:cNvPr id="6" name="TextBox 5">
            <a:extLst>
              <a:ext uri="{FF2B5EF4-FFF2-40B4-BE49-F238E27FC236}">
                <a16:creationId xmlns:a16="http://schemas.microsoft.com/office/drawing/2014/main" id="{76B2182E-1D52-4693-BBCE-EF7A9A9ACCCC}"/>
              </a:ext>
            </a:extLst>
          </p:cNvPr>
          <p:cNvSpPr txBox="1"/>
          <p:nvPr/>
        </p:nvSpPr>
        <p:spPr>
          <a:xfrm>
            <a:off x="828937" y="1770077"/>
            <a:ext cx="3248113" cy="4524315"/>
          </a:xfrm>
          <a:prstGeom prst="rect">
            <a:avLst/>
          </a:prstGeom>
          <a:noFill/>
        </p:spPr>
        <p:txBody>
          <a:bodyPr wrap="square" rtlCol="0">
            <a:spAutoFit/>
          </a:bodyPr>
          <a:lstStyle/>
          <a:p>
            <a:r>
              <a:rPr lang="en-US" dirty="0"/>
              <a:t> 2013 Grant, U.S. Institute of Peace, to host the Corrymeela Community’s</a:t>
            </a:r>
          </a:p>
          <a:p>
            <a:r>
              <a:rPr lang="en-US" b="1" dirty="0"/>
              <a:t>Pádraig Ó Tuama</a:t>
            </a:r>
            <a:r>
              <a:rPr lang="en-US" dirty="0"/>
              <a:t> for a Lecture Series with our partner, St. Mary’s University</a:t>
            </a:r>
          </a:p>
          <a:p>
            <a:endParaRPr lang="en-US" dirty="0"/>
          </a:p>
          <a:p>
            <a:endParaRPr lang="en-US" dirty="0"/>
          </a:p>
          <a:p>
            <a:endParaRPr lang="en-US" dirty="0"/>
          </a:p>
          <a:p>
            <a:r>
              <a:rPr lang="en-US" dirty="0"/>
              <a:t> 2013 Summer Peace and Conflict Studies Workshop, in San Antonio, with Corrymeela Members </a:t>
            </a:r>
            <a:r>
              <a:rPr lang="en-US" b="1" dirty="0"/>
              <a:t>Matthew Scrimgeour </a:t>
            </a:r>
            <a:r>
              <a:rPr lang="en-US" dirty="0"/>
              <a:t>and </a:t>
            </a:r>
            <a:r>
              <a:rPr lang="en-US" b="1" dirty="0"/>
              <a:t>Aaron Gordon</a:t>
            </a:r>
            <a:r>
              <a:rPr lang="en-US" dirty="0"/>
              <a:t>.</a:t>
            </a:r>
          </a:p>
          <a:p>
            <a:endParaRPr lang="en-US" dirty="0"/>
          </a:p>
        </p:txBody>
      </p:sp>
      <p:pic>
        <p:nvPicPr>
          <p:cNvPr id="9" name="Picture 8" descr="Timeline&#10;&#10;Description automatically generated">
            <a:extLst>
              <a:ext uri="{FF2B5EF4-FFF2-40B4-BE49-F238E27FC236}">
                <a16:creationId xmlns:a16="http://schemas.microsoft.com/office/drawing/2014/main" id="{1AF48587-762B-4148-8357-4DDAE621D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610" y="1043056"/>
            <a:ext cx="3681193" cy="2379390"/>
          </a:xfrm>
          <a:prstGeom prst="rect">
            <a:avLst/>
          </a:prstGeom>
        </p:spPr>
      </p:pic>
      <p:pic>
        <p:nvPicPr>
          <p:cNvPr id="11" name="Picture 10" descr="Two men sitting at a table&#10;&#10;Description automatically generated">
            <a:extLst>
              <a:ext uri="{FF2B5EF4-FFF2-40B4-BE49-F238E27FC236}">
                <a16:creationId xmlns:a16="http://schemas.microsoft.com/office/drawing/2014/main" id="{C30A36F0-6465-42B6-B378-5E066DBBD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609" y="3781338"/>
            <a:ext cx="3681193" cy="2762622"/>
          </a:xfrm>
          <a:prstGeom prst="rect">
            <a:avLst/>
          </a:prstGeom>
        </p:spPr>
      </p:pic>
      <p:pic>
        <p:nvPicPr>
          <p:cNvPr id="13" name="Picture 12" descr="Graphical user interface, text, website&#10;&#10;Description automatically generated">
            <a:extLst>
              <a:ext uri="{FF2B5EF4-FFF2-40B4-BE49-F238E27FC236}">
                <a16:creationId xmlns:a16="http://schemas.microsoft.com/office/drawing/2014/main" id="{05FB87B4-A473-48AC-8887-22E9AE5D5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5540" y="3781338"/>
            <a:ext cx="2161345" cy="2762622"/>
          </a:xfrm>
          <a:prstGeom prst="rect">
            <a:avLst/>
          </a:prstGeom>
        </p:spPr>
      </p:pic>
    </p:spTree>
    <p:extLst>
      <p:ext uri="{BB962C8B-B14F-4D97-AF65-F5344CB8AC3E}">
        <p14:creationId xmlns:p14="http://schemas.microsoft.com/office/powerpoint/2010/main" val="2900108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CCBEC4F-2E88-4E61-A072-93FB0B094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7" y="552450"/>
            <a:ext cx="2476846" cy="1019317"/>
          </a:xfrm>
          <a:prstGeom prst="rect">
            <a:avLst/>
          </a:prstGeom>
        </p:spPr>
      </p:pic>
      <p:sp>
        <p:nvSpPr>
          <p:cNvPr id="5" name="TextBox 4">
            <a:extLst>
              <a:ext uri="{FF2B5EF4-FFF2-40B4-BE49-F238E27FC236}">
                <a16:creationId xmlns:a16="http://schemas.microsoft.com/office/drawing/2014/main" id="{E19159AD-8979-4F92-8428-A92FE44A717C}"/>
              </a:ext>
            </a:extLst>
          </p:cNvPr>
          <p:cNvSpPr txBox="1"/>
          <p:nvPr/>
        </p:nvSpPr>
        <p:spPr>
          <a:xfrm>
            <a:off x="828937" y="1770077"/>
            <a:ext cx="3248113" cy="1754326"/>
          </a:xfrm>
          <a:prstGeom prst="rect">
            <a:avLst/>
          </a:prstGeom>
          <a:noFill/>
        </p:spPr>
        <p:txBody>
          <a:bodyPr wrap="square" rtlCol="0">
            <a:spAutoFit/>
          </a:bodyPr>
          <a:lstStyle/>
          <a:p>
            <a:r>
              <a:rPr lang="en-US" dirty="0"/>
              <a:t> 2015 Study Abroad Program to the Corrymeela Centre in Ballycastle.  Our students were instructed by Richard &amp; Yvonne Naylor, and also by Derick Wilson.</a:t>
            </a:r>
          </a:p>
        </p:txBody>
      </p:sp>
      <p:pic>
        <p:nvPicPr>
          <p:cNvPr id="7" name="Picture 6" descr="A group of people posing for a photo&#10;&#10;Description automatically generated">
            <a:extLst>
              <a:ext uri="{FF2B5EF4-FFF2-40B4-BE49-F238E27FC236}">
                <a16:creationId xmlns:a16="http://schemas.microsoft.com/office/drawing/2014/main" id="{468FFB5B-3F59-4DF5-90D5-91A6A6131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161" y="1440028"/>
            <a:ext cx="8148403" cy="6107831"/>
          </a:xfrm>
          <a:prstGeom prst="rect">
            <a:avLst/>
          </a:prstGeom>
        </p:spPr>
      </p:pic>
      <p:sp>
        <p:nvSpPr>
          <p:cNvPr id="8" name="Oval 7">
            <a:extLst>
              <a:ext uri="{FF2B5EF4-FFF2-40B4-BE49-F238E27FC236}">
                <a16:creationId xmlns:a16="http://schemas.microsoft.com/office/drawing/2014/main" id="{BF5AA059-1C63-48AD-8D78-5516A999036E}"/>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10" name="Picture 9" descr="A group of people standing on a path by a body of water&#10;&#10;Description automatically generated with low confidence">
            <a:extLst>
              <a:ext uri="{FF2B5EF4-FFF2-40B4-BE49-F238E27FC236}">
                <a16:creationId xmlns:a16="http://schemas.microsoft.com/office/drawing/2014/main" id="{4F2D5C13-550B-450D-B53E-A9D59CC93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18" y="3722713"/>
            <a:ext cx="3802188" cy="2850022"/>
          </a:xfrm>
          <a:prstGeom prst="rect">
            <a:avLst/>
          </a:prstGeom>
        </p:spPr>
      </p:pic>
    </p:spTree>
    <p:extLst>
      <p:ext uri="{BB962C8B-B14F-4D97-AF65-F5344CB8AC3E}">
        <p14:creationId xmlns:p14="http://schemas.microsoft.com/office/powerpoint/2010/main" val="2014988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873E3668-8D76-4203-A811-2B67904A8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7" y="552450"/>
            <a:ext cx="2476846" cy="100979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3F56A14-C78D-4423-92D2-DE5D1CD70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84" y="1695800"/>
            <a:ext cx="4689866" cy="4609750"/>
          </a:xfrm>
          <a:prstGeom prst="rect">
            <a:avLst/>
          </a:prstGeom>
        </p:spPr>
      </p:pic>
      <p:pic>
        <p:nvPicPr>
          <p:cNvPr id="8" name="Picture 7" descr="A group of people sitting in a room&#10;&#10;Description automatically generated with medium confidence">
            <a:extLst>
              <a:ext uri="{FF2B5EF4-FFF2-40B4-BE49-F238E27FC236}">
                <a16:creationId xmlns:a16="http://schemas.microsoft.com/office/drawing/2014/main" id="{471329A7-18B3-4C68-B57B-0BFD9F4D4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305" y="1828800"/>
            <a:ext cx="6707695" cy="5029199"/>
          </a:xfrm>
          <a:prstGeom prst="rect">
            <a:avLst/>
          </a:prstGeom>
        </p:spPr>
      </p:pic>
      <p:sp>
        <p:nvSpPr>
          <p:cNvPr id="9" name="Oval 8">
            <a:extLst>
              <a:ext uri="{FF2B5EF4-FFF2-40B4-BE49-F238E27FC236}">
                <a16:creationId xmlns:a16="http://schemas.microsoft.com/office/drawing/2014/main" id="{E2ECA046-1F0C-4F97-9184-60C0193D9A8D}"/>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55640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F0A3407C-16A4-441C-8F01-3CFE1A625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7" y="552450"/>
            <a:ext cx="2495898" cy="1028844"/>
          </a:xfrm>
          <a:prstGeom prst="rect">
            <a:avLst/>
          </a:prstGeom>
        </p:spPr>
      </p:pic>
      <p:pic>
        <p:nvPicPr>
          <p:cNvPr id="6" name="Picture 5" descr="A group of people sitting in chairs&#10;&#10;Description automatically generated with medium confidence">
            <a:extLst>
              <a:ext uri="{FF2B5EF4-FFF2-40B4-BE49-F238E27FC236}">
                <a16:creationId xmlns:a16="http://schemas.microsoft.com/office/drawing/2014/main" id="{D7233EA5-0EB9-4D67-8191-BBF77B9B6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87428"/>
            <a:ext cx="6096000" cy="4570571"/>
          </a:xfrm>
          <a:prstGeom prst="rect">
            <a:avLst/>
          </a:prstGeom>
        </p:spPr>
      </p:pic>
      <p:sp>
        <p:nvSpPr>
          <p:cNvPr id="7" name="Oval 6">
            <a:extLst>
              <a:ext uri="{FF2B5EF4-FFF2-40B4-BE49-F238E27FC236}">
                <a16:creationId xmlns:a16="http://schemas.microsoft.com/office/drawing/2014/main" id="{7357736A-D89F-402C-83E8-8F0FFAFDDAE4}"/>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9" name="Picture 8" descr="A picture containing person, outdoor, group, people&#10;&#10;Description automatically generated">
            <a:extLst>
              <a:ext uri="{FF2B5EF4-FFF2-40B4-BE49-F238E27FC236}">
                <a16:creationId xmlns:a16="http://schemas.microsoft.com/office/drawing/2014/main" id="{1F8AC287-CCC8-454F-94AB-3803973DD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87428"/>
            <a:ext cx="5641672" cy="4570572"/>
          </a:xfrm>
          <a:prstGeom prst="rect">
            <a:avLst/>
          </a:prstGeom>
        </p:spPr>
      </p:pic>
      <p:pic>
        <p:nvPicPr>
          <p:cNvPr id="11" name="Picture 10" descr="A picture containing treemap chart&#10;&#10;Description automatically generated">
            <a:extLst>
              <a:ext uri="{FF2B5EF4-FFF2-40B4-BE49-F238E27FC236}">
                <a16:creationId xmlns:a16="http://schemas.microsoft.com/office/drawing/2014/main" id="{D61A8D3B-0D49-406E-A2D5-13700E8EB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413" y="123528"/>
            <a:ext cx="3184671" cy="1990420"/>
          </a:xfrm>
          <a:prstGeom prst="rect">
            <a:avLst/>
          </a:prstGeom>
        </p:spPr>
      </p:pic>
    </p:spTree>
    <p:extLst>
      <p:ext uri="{BB962C8B-B14F-4D97-AF65-F5344CB8AC3E}">
        <p14:creationId xmlns:p14="http://schemas.microsoft.com/office/powerpoint/2010/main" val="1143810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2C23AA52-980F-4459-95F8-BBDF608B8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7" y="552450"/>
            <a:ext cx="2476846" cy="1019317"/>
          </a:xfrm>
          <a:prstGeom prst="rect">
            <a:avLst/>
          </a:prstGeom>
        </p:spPr>
      </p:pic>
      <p:pic>
        <p:nvPicPr>
          <p:cNvPr id="6" name="Picture 5" descr="Text, letter&#10;&#10;Description automatically generated">
            <a:extLst>
              <a:ext uri="{FF2B5EF4-FFF2-40B4-BE49-F238E27FC236}">
                <a16:creationId xmlns:a16="http://schemas.microsoft.com/office/drawing/2014/main" id="{83AD44C6-62BB-4D8F-8FC7-852DA6DC5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986" y="1828800"/>
            <a:ext cx="4042271" cy="5389694"/>
          </a:xfrm>
          <a:prstGeom prst="rect">
            <a:avLst/>
          </a:prstGeom>
        </p:spPr>
      </p:pic>
      <p:sp>
        <p:nvSpPr>
          <p:cNvPr id="7" name="Oval 6">
            <a:extLst>
              <a:ext uri="{FF2B5EF4-FFF2-40B4-BE49-F238E27FC236}">
                <a16:creationId xmlns:a16="http://schemas.microsoft.com/office/drawing/2014/main" id="{3102F9A2-8F32-4C57-BE1D-42AB53D6B373}"/>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9" name="Picture 8" descr="A person sitting at a desk with a computer and papers&#10;&#10;Description automatically generated with medium confidence">
            <a:extLst>
              <a:ext uri="{FF2B5EF4-FFF2-40B4-BE49-F238E27FC236}">
                <a16:creationId xmlns:a16="http://schemas.microsoft.com/office/drawing/2014/main" id="{2744CA73-E580-476E-8F17-04AB10DD1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38" y="1828801"/>
            <a:ext cx="3081736" cy="2310580"/>
          </a:xfrm>
          <a:prstGeom prst="rect">
            <a:avLst/>
          </a:prstGeom>
        </p:spPr>
      </p:pic>
      <p:pic>
        <p:nvPicPr>
          <p:cNvPr id="11" name="Picture 10" descr="A person standing at a podium&#10;&#10;Description automatically generated with medium confidence">
            <a:extLst>
              <a:ext uri="{FF2B5EF4-FFF2-40B4-BE49-F238E27FC236}">
                <a16:creationId xmlns:a16="http://schemas.microsoft.com/office/drawing/2014/main" id="{39DEDC6E-9736-45D5-95DB-BE6F83D60E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135" y="1828800"/>
            <a:ext cx="3774824" cy="5036575"/>
          </a:xfrm>
          <a:prstGeom prst="rect">
            <a:avLst/>
          </a:prstGeom>
        </p:spPr>
      </p:pic>
      <p:pic>
        <p:nvPicPr>
          <p:cNvPr id="13" name="Picture 12" descr="Logo, icon&#10;&#10;Description automatically generated">
            <a:extLst>
              <a:ext uri="{FF2B5EF4-FFF2-40B4-BE49-F238E27FC236}">
                <a16:creationId xmlns:a16="http://schemas.microsoft.com/office/drawing/2014/main" id="{8F5FE49D-9D11-402E-9A9A-E13DA25974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226" y="4239982"/>
            <a:ext cx="2476845" cy="2476845"/>
          </a:xfrm>
          <a:prstGeom prst="rect">
            <a:avLst/>
          </a:prstGeom>
        </p:spPr>
      </p:pic>
    </p:spTree>
    <p:extLst>
      <p:ext uri="{BB962C8B-B14F-4D97-AF65-F5344CB8AC3E}">
        <p14:creationId xmlns:p14="http://schemas.microsoft.com/office/powerpoint/2010/main" val="751076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E30EC06-E3BA-4D24-8BA7-7804D4D8391E}"/>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5" name="Picture 4" descr="Shape&#10;&#10;Description automatically generated">
            <a:extLst>
              <a:ext uri="{FF2B5EF4-FFF2-40B4-BE49-F238E27FC236}">
                <a16:creationId xmlns:a16="http://schemas.microsoft.com/office/drawing/2014/main" id="{34DF029A-33B3-407B-9099-339F1E089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7" y="552450"/>
            <a:ext cx="2457793" cy="1000265"/>
          </a:xfrm>
          <a:prstGeom prst="rect">
            <a:avLst/>
          </a:prstGeom>
        </p:spPr>
      </p:pic>
      <p:pic>
        <p:nvPicPr>
          <p:cNvPr id="7" name="Picture 6" descr="Text&#10;&#10;Description automatically generated">
            <a:extLst>
              <a:ext uri="{FF2B5EF4-FFF2-40B4-BE49-F238E27FC236}">
                <a16:creationId xmlns:a16="http://schemas.microsoft.com/office/drawing/2014/main" id="{3CB3D1FC-C7F4-48E1-9E51-04F0D110E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123" y="627420"/>
            <a:ext cx="4365511" cy="6071419"/>
          </a:xfrm>
          <a:prstGeom prst="rect">
            <a:avLst/>
          </a:prstGeom>
        </p:spPr>
      </p:pic>
      <p:pic>
        <p:nvPicPr>
          <p:cNvPr id="11" name="Picture 10" descr="A picture containing text, grass, outdoor, sign&#10;&#10;Description automatically generated">
            <a:extLst>
              <a:ext uri="{FF2B5EF4-FFF2-40B4-BE49-F238E27FC236}">
                <a16:creationId xmlns:a16="http://schemas.microsoft.com/office/drawing/2014/main" id="{B1F318FF-CD0A-4963-AA9D-55251EF7A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55" y="1552715"/>
            <a:ext cx="2275955" cy="5146124"/>
          </a:xfrm>
          <a:prstGeom prst="rect">
            <a:avLst/>
          </a:prstGeom>
        </p:spPr>
      </p:pic>
      <p:pic>
        <p:nvPicPr>
          <p:cNvPr id="13" name="Picture 12" descr="Logo&#10;&#10;Description automatically generated">
            <a:extLst>
              <a:ext uri="{FF2B5EF4-FFF2-40B4-BE49-F238E27FC236}">
                <a16:creationId xmlns:a16="http://schemas.microsoft.com/office/drawing/2014/main" id="{E24FDC20-D4ED-43B6-96C6-5442C87E1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0243" y="3802771"/>
            <a:ext cx="1664528" cy="2502779"/>
          </a:xfrm>
          <a:prstGeom prst="rect">
            <a:avLst/>
          </a:prstGeom>
        </p:spPr>
      </p:pic>
    </p:spTree>
    <p:extLst>
      <p:ext uri="{BB962C8B-B14F-4D97-AF65-F5344CB8AC3E}">
        <p14:creationId xmlns:p14="http://schemas.microsoft.com/office/powerpoint/2010/main" val="3091010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D9CAF6BF-0F83-440E-8343-803B763B7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0919" y="1477204"/>
            <a:ext cx="3005855" cy="3765668"/>
          </a:xfrm>
          <a:prstGeom prst="rect">
            <a:avLst/>
          </a:prstGeom>
        </p:spPr>
      </p:pic>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3" name="Picture 2" descr="A close up of a logo&#10;&#10;Description automatically generated">
            <a:extLst>
              <a:ext uri="{FF2B5EF4-FFF2-40B4-BE49-F238E27FC236}">
                <a16:creationId xmlns:a16="http://schemas.microsoft.com/office/drawing/2014/main" id="{F7717C9F-3B55-4990-B153-BFB388BC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733" y="0"/>
            <a:ext cx="2991267" cy="619211"/>
          </a:xfrm>
          <a:prstGeom prst="rect">
            <a:avLst/>
          </a:prstGeom>
        </p:spPr>
      </p:pic>
      <p:sp>
        <p:nvSpPr>
          <p:cNvPr id="8" name="TextBox 7">
            <a:extLst>
              <a:ext uri="{FF2B5EF4-FFF2-40B4-BE49-F238E27FC236}">
                <a16:creationId xmlns:a16="http://schemas.microsoft.com/office/drawing/2014/main" id="{C5E4A297-DADF-44C6-8F7D-4DD8D30251B0}"/>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b="1" dirty="0">
                <a:highlight>
                  <a:srgbClr val="FFFF00"/>
                </a:highlight>
              </a:rPr>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2" name="Picture 11" descr="A group of people sitting at tables&#10;&#10;Description automatically generated with medium confidence">
            <a:extLst>
              <a:ext uri="{FF2B5EF4-FFF2-40B4-BE49-F238E27FC236}">
                <a16:creationId xmlns:a16="http://schemas.microsoft.com/office/drawing/2014/main" id="{FA21E730-0B97-4F3F-B23E-B786D7AC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092" y="-9885"/>
            <a:ext cx="4929815" cy="3696207"/>
          </a:xfrm>
          <a:prstGeom prst="rect">
            <a:avLst/>
          </a:prstGeom>
        </p:spPr>
      </p:pic>
      <p:pic>
        <p:nvPicPr>
          <p:cNvPr id="13" name="Picture 12" descr="A group of women posing for a photo&#10;&#10;Description automatically generated">
            <a:extLst>
              <a:ext uri="{FF2B5EF4-FFF2-40B4-BE49-F238E27FC236}">
                <a16:creationId xmlns:a16="http://schemas.microsoft.com/office/drawing/2014/main" id="{08CC5571-0F5B-46C1-B0DC-BC5EDF0B8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091" y="3219760"/>
            <a:ext cx="4929815" cy="3638240"/>
          </a:xfrm>
          <a:prstGeom prst="rect">
            <a:avLst/>
          </a:prstGeom>
        </p:spPr>
      </p:pic>
    </p:spTree>
    <p:extLst>
      <p:ext uri="{BB962C8B-B14F-4D97-AF65-F5344CB8AC3E}">
        <p14:creationId xmlns:p14="http://schemas.microsoft.com/office/powerpoint/2010/main" val="3969794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Fulbright Award</a:t>
            </a:r>
          </a:p>
          <a:p>
            <a:pPr marL="0" indent="0" algn="ctr">
              <a:buNone/>
            </a:pPr>
            <a:r>
              <a:rPr lang="en-US" dirty="0"/>
              <a:t>The Corrymeela Community</a:t>
            </a:r>
          </a:p>
        </p:txBody>
      </p:sp>
      <p:pic>
        <p:nvPicPr>
          <p:cNvPr id="6" name="Picture 5" descr="Graphical user interface, text, application&#10;&#10;Description automatically generated">
            <a:extLst>
              <a:ext uri="{FF2B5EF4-FFF2-40B4-BE49-F238E27FC236}">
                <a16:creationId xmlns:a16="http://schemas.microsoft.com/office/drawing/2014/main" id="{5A9F951C-DA15-40A6-8B57-986E474ED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484" y="1928594"/>
            <a:ext cx="6973516" cy="3799574"/>
          </a:xfrm>
          <a:prstGeom prst="rect">
            <a:avLst/>
          </a:prstGeom>
        </p:spPr>
      </p:pic>
      <p:pic>
        <p:nvPicPr>
          <p:cNvPr id="13" name="Picture 12" descr="Logo&#10;&#10;Description automatically generated">
            <a:extLst>
              <a:ext uri="{FF2B5EF4-FFF2-40B4-BE49-F238E27FC236}">
                <a16:creationId xmlns:a16="http://schemas.microsoft.com/office/drawing/2014/main" id="{9A7D6D8F-E5BF-458F-9A6E-07CB602F8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8" y="3006488"/>
            <a:ext cx="6049118" cy="1607457"/>
          </a:xfrm>
          <a:prstGeom prst="rect">
            <a:avLst/>
          </a:prstGeom>
        </p:spPr>
      </p:pic>
    </p:spTree>
    <p:extLst>
      <p:ext uri="{BB962C8B-B14F-4D97-AF65-F5344CB8AC3E}">
        <p14:creationId xmlns:p14="http://schemas.microsoft.com/office/powerpoint/2010/main" val="407331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pic>
        <p:nvPicPr>
          <p:cNvPr id="10" name="Picture 9" descr="A picture containing text&#10;&#10;Description automatically generated">
            <a:extLst>
              <a:ext uri="{FF2B5EF4-FFF2-40B4-BE49-F238E27FC236}">
                <a16:creationId xmlns:a16="http://schemas.microsoft.com/office/drawing/2014/main" id="{FA0D6E4D-043F-4D96-80CA-2E7C520B4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512"/>
            <a:ext cx="9365633" cy="4257106"/>
          </a:xfrm>
          <a:prstGeom prst="rect">
            <a:avLst/>
          </a:prstGeom>
        </p:spPr>
      </p:pic>
      <p:sp>
        <p:nvSpPr>
          <p:cNvPr id="12" name="Content Placeholder 2">
            <a:extLst>
              <a:ext uri="{FF2B5EF4-FFF2-40B4-BE49-F238E27FC236}">
                <a16:creationId xmlns:a16="http://schemas.microsoft.com/office/drawing/2014/main" id="{C3CC4D98-094D-4AFF-9249-AB7B3FFB44E2}"/>
              </a:ext>
            </a:extLst>
          </p:cNvPr>
          <p:cNvSpPr txBox="1">
            <a:spLocks/>
          </p:cNvSpPr>
          <p:nvPr/>
        </p:nvSpPr>
        <p:spPr>
          <a:xfrm>
            <a:off x="1820062" y="506949"/>
            <a:ext cx="8551876" cy="12005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2021 International Education Award</a:t>
            </a:r>
          </a:p>
          <a:p>
            <a:pPr marL="0" indent="0" algn="ctr">
              <a:buFont typeface="Arial" panose="020B0604020202020204" pitchFamily="34" charset="0"/>
              <a:buNone/>
            </a:pPr>
            <a:endParaRPr lang="en-US" dirty="0"/>
          </a:p>
        </p:txBody>
      </p:sp>
      <p:pic>
        <p:nvPicPr>
          <p:cNvPr id="14" name="Picture 13" descr="Text&#10;&#10;Description automatically generated">
            <a:extLst>
              <a:ext uri="{FF2B5EF4-FFF2-40B4-BE49-F238E27FC236}">
                <a16:creationId xmlns:a16="http://schemas.microsoft.com/office/drawing/2014/main" id="{9790A68D-EF6B-4EE2-A366-68A474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456" y="1832512"/>
            <a:ext cx="10494720" cy="4257106"/>
          </a:xfrm>
          <a:prstGeom prst="rect">
            <a:avLst/>
          </a:prstGeom>
        </p:spPr>
      </p:pic>
      <p:sp>
        <p:nvSpPr>
          <p:cNvPr id="15" name="Oval 14">
            <a:extLst>
              <a:ext uri="{FF2B5EF4-FFF2-40B4-BE49-F238E27FC236}">
                <a16:creationId xmlns:a16="http://schemas.microsoft.com/office/drawing/2014/main" id="{3AF3E3AE-9E96-48A3-80DE-517E3CD5FDF3}"/>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282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International Education Award</a:t>
            </a:r>
          </a:p>
          <a:p>
            <a:pPr marL="0" indent="0" algn="ctr">
              <a:buNone/>
            </a:pPr>
            <a:r>
              <a:rPr lang="en-US" dirty="0"/>
              <a:t>Irene W. Young</a:t>
            </a:r>
          </a:p>
        </p:txBody>
      </p:sp>
      <p:sp>
        <p:nvSpPr>
          <p:cNvPr id="4" name="TextBox 3">
            <a:extLst>
              <a:ext uri="{FF2B5EF4-FFF2-40B4-BE49-F238E27FC236}">
                <a16:creationId xmlns:a16="http://schemas.microsoft.com/office/drawing/2014/main" id="{F1F032F9-AED4-49F8-82E5-D900BF6FCAA1}"/>
              </a:ext>
            </a:extLst>
          </p:cNvPr>
          <p:cNvSpPr txBox="1"/>
          <p:nvPr/>
        </p:nvSpPr>
        <p:spPr>
          <a:xfrm>
            <a:off x="704676" y="1996579"/>
            <a:ext cx="5136859" cy="4524315"/>
          </a:xfrm>
          <a:prstGeom prst="rect">
            <a:avLst/>
          </a:prstGeom>
          <a:noFill/>
        </p:spPr>
        <p:txBody>
          <a:bodyPr wrap="square" rtlCol="0">
            <a:spAutoFit/>
          </a:bodyPr>
          <a:lstStyle/>
          <a:p>
            <a:r>
              <a:rPr lang="en-US" dirty="0"/>
              <a:t>Once a year, the Philosophy Faculty at St. Philip’s College bestows an award on a member of our community for their work supporting international education or service.</a:t>
            </a:r>
          </a:p>
          <a:p>
            <a:endParaRPr lang="en-US" dirty="0"/>
          </a:p>
          <a:p>
            <a:r>
              <a:rPr lang="en-US" dirty="0"/>
              <a:t>This year’s recipient 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I</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rene W. Young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a:t>
            </a:r>
            <a:r>
              <a:rPr lang="en-US" dirty="0"/>
              <a:t>ssistant Professor of Psychology at St. Philip's College and during the academic year 2021- 2022 she is an International Faculty Fellow for Curriculum Internationalization for the Alamo Colleges District.</a:t>
            </a:r>
          </a:p>
          <a:p>
            <a:endParaRPr lang="en-US" dirty="0"/>
          </a:p>
          <a:p>
            <a:r>
              <a:rPr lang="en-US" dirty="0"/>
              <a:t>In AY 2018 – 2019, she was a Fellow in the Global Studies Division of Stanford University.</a:t>
            </a:r>
          </a:p>
          <a:p>
            <a:endParaRPr lang="en-US" dirty="0"/>
          </a:p>
        </p:txBody>
      </p:sp>
      <p:pic>
        <p:nvPicPr>
          <p:cNvPr id="6" name="Picture 5" descr="A person in a red dress&#10;&#10;Description automatically generated with medium confidence">
            <a:extLst>
              <a:ext uri="{FF2B5EF4-FFF2-40B4-BE49-F238E27FC236}">
                <a16:creationId xmlns:a16="http://schemas.microsoft.com/office/drawing/2014/main" id="{FAF7C910-CA4E-4916-88AF-E6A943023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466" y="1708290"/>
            <a:ext cx="2868789" cy="5149710"/>
          </a:xfrm>
          <a:prstGeom prst="rect">
            <a:avLst/>
          </a:prstGeom>
        </p:spPr>
      </p:pic>
      <p:sp>
        <p:nvSpPr>
          <p:cNvPr id="10" name="Oval 9">
            <a:extLst>
              <a:ext uri="{FF2B5EF4-FFF2-40B4-BE49-F238E27FC236}">
                <a16:creationId xmlns:a16="http://schemas.microsoft.com/office/drawing/2014/main" id="{247EB874-D4C1-4364-9C29-0577B4863ADB}"/>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130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International Education Award</a:t>
            </a:r>
          </a:p>
          <a:p>
            <a:pPr marL="0" indent="0" algn="ctr">
              <a:buNone/>
            </a:pPr>
            <a:r>
              <a:rPr lang="en-US" dirty="0"/>
              <a:t>Irene W. Young</a:t>
            </a:r>
          </a:p>
        </p:txBody>
      </p:sp>
      <p:pic>
        <p:nvPicPr>
          <p:cNvPr id="7" name="Picture 6" descr="A group of people posing for a photo on a hill overlooking a body of water&#10;&#10;Description automatically generated with medium confidence">
            <a:extLst>
              <a:ext uri="{FF2B5EF4-FFF2-40B4-BE49-F238E27FC236}">
                <a16:creationId xmlns:a16="http://schemas.microsoft.com/office/drawing/2014/main" id="{9485B488-D2D4-43B1-8D24-C66026B7C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983" y="1925273"/>
            <a:ext cx="6372032" cy="4777531"/>
          </a:xfrm>
          <a:prstGeom prst="rect">
            <a:avLst/>
          </a:prstGeom>
        </p:spPr>
      </p:pic>
      <p:sp>
        <p:nvSpPr>
          <p:cNvPr id="11" name="Oval 10">
            <a:extLst>
              <a:ext uri="{FF2B5EF4-FFF2-40B4-BE49-F238E27FC236}">
                <a16:creationId xmlns:a16="http://schemas.microsoft.com/office/drawing/2014/main" id="{F57D1812-0C74-4759-92F1-39A8407254A2}"/>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B304C1B-9A9C-41B9-9F7D-318B0A198682}"/>
              </a:ext>
            </a:extLst>
          </p:cNvPr>
          <p:cNvSpPr txBox="1"/>
          <p:nvPr/>
        </p:nvSpPr>
        <p:spPr>
          <a:xfrm>
            <a:off x="276837" y="1925273"/>
            <a:ext cx="2541864" cy="2308324"/>
          </a:xfrm>
          <a:prstGeom prst="rect">
            <a:avLst/>
          </a:prstGeom>
          <a:noFill/>
        </p:spPr>
        <p:txBody>
          <a:bodyPr wrap="square" rtlCol="0">
            <a:spAutoFit/>
          </a:bodyPr>
          <a:lstStyle/>
          <a:p>
            <a:r>
              <a:rPr lang="en-US" b="1" dirty="0"/>
              <a:t>2015 – Study Abroad</a:t>
            </a:r>
          </a:p>
          <a:p>
            <a:endParaRPr lang="en-US" dirty="0"/>
          </a:p>
          <a:p>
            <a:r>
              <a:rPr lang="en-US" dirty="0"/>
              <a:t>Irene taught Psychology to our students in Ireland at the Corrymeela Peace Centre in Ballycastle.</a:t>
            </a:r>
          </a:p>
        </p:txBody>
      </p:sp>
      <p:pic>
        <p:nvPicPr>
          <p:cNvPr id="14" name="Picture 13" descr="Logo&#10;&#10;Description automatically generated">
            <a:extLst>
              <a:ext uri="{FF2B5EF4-FFF2-40B4-BE49-F238E27FC236}">
                <a16:creationId xmlns:a16="http://schemas.microsoft.com/office/drawing/2014/main" id="{8C01C562-259D-4CD4-8C17-677026643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63" y="4314038"/>
            <a:ext cx="1324160" cy="1991003"/>
          </a:xfrm>
          <a:prstGeom prst="rect">
            <a:avLst/>
          </a:prstGeom>
        </p:spPr>
      </p:pic>
    </p:spTree>
    <p:extLst>
      <p:ext uri="{BB962C8B-B14F-4D97-AF65-F5344CB8AC3E}">
        <p14:creationId xmlns:p14="http://schemas.microsoft.com/office/powerpoint/2010/main" val="2383714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International Education Award</a:t>
            </a:r>
          </a:p>
          <a:p>
            <a:pPr marL="0" indent="0" algn="ctr">
              <a:buNone/>
            </a:pPr>
            <a:r>
              <a:rPr lang="en-US" dirty="0"/>
              <a:t>Irene W. Young</a:t>
            </a:r>
          </a:p>
        </p:txBody>
      </p:sp>
      <p:pic>
        <p:nvPicPr>
          <p:cNvPr id="7" name="Picture 6" descr="A group of people posing for a photo on a hill overlooking a body of water&#10;&#10;Description automatically generated with medium confidence">
            <a:extLst>
              <a:ext uri="{FF2B5EF4-FFF2-40B4-BE49-F238E27FC236}">
                <a16:creationId xmlns:a16="http://schemas.microsoft.com/office/drawing/2014/main" id="{9485B488-D2D4-43B1-8D24-C66026B7C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983" y="1925273"/>
            <a:ext cx="6372032" cy="4777531"/>
          </a:xfrm>
          <a:prstGeom prst="rect">
            <a:avLst/>
          </a:prstGeom>
        </p:spPr>
      </p:pic>
      <p:sp>
        <p:nvSpPr>
          <p:cNvPr id="12" name="TextBox 11">
            <a:extLst>
              <a:ext uri="{FF2B5EF4-FFF2-40B4-BE49-F238E27FC236}">
                <a16:creationId xmlns:a16="http://schemas.microsoft.com/office/drawing/2014/main" id="{BB304C1B-9A9C-41B9-9F7D-318B0A198682}"/>
              </a:ext>
            </a:extLst>
          </p:cNvPr>
          <p:cNvSpPr txBox="1"/>
          <p:nvPr/>
        </p:nvSpPr>
        <p:spPr>
          <a:xfrm>
            <a:off x="276837" y="1925273"/>
            <a:ext cx="2541864" cy="2308324"/>
          </a:xfrm>
          <a:prstGeom prst="rect">
            <a:avLst/>
          </a:prstGeom>
          <a:noFill/>
        </p:spPr>
        <p:txBody>
          <a:bodyPr wrap="square" rtlCol="0">
            <a:spAutoFit/>
          </a:bodyPr>
          <a:lstStyle/>
          <a:p>
            <a:r>
              <a:rPr lang="en-US" b="1" dirty="0"/>
              <a:t>2016 – Visiting Fulbright Scholars</a:t>
            </a:r>
          </a:p>
          <a:p>
            <a:endParaRPr lang="en-US" dirty="0"/>
          </a:p>
          <a:p>
            <a:r>
              <a:rPr lang="en-US" dirty="0"/>
              <a:t>Irene welcomed our Fulbright Scholars in Residence from the Corrymeela Centre to St. Philip’s College.</a:t>
            </a:r>
          </a:p>
        </p:txBody>
      </p:sp>
      <p:pic>
        <p:nvPicPr>
          <p:cNvPr id="5" name="Picture 4" descr="Logo, icon&#10;&#10;Description automatically generated">
            <a:extLst>
              <a:ext uri="{FF2B5EF4-FFF2-40B4-BE49-F238E27FC236}">
                <a16:creationId xmlns:a16="http://schemas.microsoft.com/office/drawing/2014/main" id="{EC43709B-B3DA-4A85-87E9-DA77FC126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06" y="4314038"/>
            <a:ext cx="1910802" cy="1910802"/>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ACD14355-8508-4BC7-88A6-B243224A9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983" y="1925273"/>
            <a:ext cx="6372033" cy="4777531"/>
          </a:xfrm>
          <a:prstGeom prst="rect">
            <a:avLst/>
          </a:prstGeom>
        </p:spPr>
      </p:pic>
      <p:sp>
        <p:nvSpPr>
          <p:cNvPr id="13" name="Oval 12">
            <a:extLst>
              <a:ext uri="{FF2B5EF4-FFF2-40B4-BE49-F238E27FC236}">
                <a16:creationId xmlns:a16="http://schemas.microsoft.com/office/drawing/2014/main" id="{03D8C2C9-4F32-4787-AA40-90E9C40C650D}"/>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8279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International Education Award</a:t>
            </a:r>
          </a:p>
          <a:p>
            <a:pPr marL="0" indent="0" algn="ctr">
              <a:buNone/>
            </a:pPr>
            <a:r>
              <a:rPr lang="en-US" dirty="0"/>
              <a:t>Irene W. Young</a:t>
            </a:r>
          </a:p>
        </p:txBody>
      </p:sp>
      <p:pic>
        <p:nvPicPr>
          <p:cNvPr id="7" name="Picture 6" descr="A group of people posing for a photo on a hill overlooking a body of water&#10;&#10;Description automatically generated with medium confidence">
            <a:extLst>
              <a:ext uri="{FF2B5EF4-FFF2-40B4-BE49-F238E27FC236}">
                <a16:creationId xmlns:a16="http://schemas.microsoft.com/office/drawing/2014/main" id="{9485B488-D2D4-43B1-8D24-C66026B7C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983" y="1925273"/>
            <a:ext cx="6372032" cy="4777531"/>
          </a:xfrm>
          <a:prstGeom prst="rect">
            <a:avLst/>
          </a:prstGeom>
        </p:spPr>
      </p:pic>
      <p:sp>
        <p:nvSpPr>
          <p:cNvPr id="12" name="TextBox 11">
            <a:extLst>
              <a:ext uri="{FF2B5EF4-FFF2-40B4-BE49-F238E27FC236}">
                <a16:creationId xmlns:a16="http://schemas.microsoft.com/office/drawing/2014/main" id="{BB304C1B-9A9C-41B9-9F7D-318B0A198682}"/>
              </a:ext>
            </a:extLst>
          </p:cNvPr>
          <p:cNvSpPr txBox="1"/>
          <p:nvPr/>
        </p:nvSpPr>
        <p:spPr>
          <a:xfrm>
            <a:off x="276837" y="1925273"/>
            <a:ext cx="2633146" cy="2031325"/>
          </a:xfrm>
          <a:prstGeom prst="rect">
            <a:avLst/>
          </a:prstGeom>
          <a:noFill/>
        </p:spPr>
        <p:txBody>
          <a:bodyPr wrap="square" rtlCol="0">
            <a:spAutoFit/>
          </a:bodyPr>
          <a:lstStyle/>
          <a:p>
            <a:r>
              <a:rPr lang="en-US" b="1" dirty="0"/>
              <a:t>2018 – Stanford Fellow</a:t>
            </a:r>
          </a:p>
          <a:p>
            <a:endParaRPr lang="en-US" dirty="0"/>
          </a:p>
          <a:p>
            <a:r>
              <a:rPr lang="en-US" dirty="0"/>
              <a:t>Irene was named a Faculty Fellow in the Global Studies Division of Stanford University.</a:t>
            </a:r>
          </a:p>
        </p:txBody>
      </p:sp>
      <p:pic>
        <p:nvPicPr>
          <p:cNvPr id="5" name="Picture 4" descr="Logo, icon&#10;&#10;Description automatically generated">
            <a:extLst>
              <a:ext uri="{FF2B5EF4-FFF2-40B4-BE49-F238E27FC236}">
                <a16:creationId xmlns:a16="http://schemas.microsoft.com/office/drawing/2014/main" id="{EC43709B-B3DA-4A85-87E9-DA77FC126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06" y="4314038"/>
            <a:ext cx="1910802" cy="1910802"/>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ACD14355-8508-4BC7-88A6-B243224A9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983" y="1925273"/>
            <a:ext cx="6372033" cy="4777531"/>
          </a:xfrm>
          <a:prstGeom prst="rect">
            <a:avLst/>
          </a:prstGeom>
        </p:spPr>
      </p:pic>
      <p:pic>
        <p:nvPicPr>
          <p:cNvPr id="11" name="Picture 10" descr="A picture containing text, sign, ceramic ware, porcelain&#10;&#10;Description automatically generated">
            <a:extLst>
              <a:ext uri="{FF2B5EF4-FFF2-40B4-BE49-F238E27FC236}">
                <a16:creationId xmlns:a16="http://schemas.microsoft.com/office/drawing/2014/main" id="{D5B4B11F-0D91-468A-98DB-C37534DD5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006" y="4314039"/>
            <a:ext cx="1910802" cy="1910802"/>
          </a:xfrm>
          <a:prstGeom prst="rect">
            <a:avLst/>
          </a:prstGeom>
        </p:spPr>
      </p:pic>
      <p:pic>
        <p:nvPicPr>
          <p:cNvPr id="10" name="Picture 9" descr="A group of people sitting at a table&#10;&#10;Description automatically generated with low confidence">
            <a:extLst>
              <a:ext uri="{FF2B5EF4-FFF2-40B4-BE49-F238E27FC236}">
                <a16:creationId xmlns:a16="http://schemas.microsoft.com/office/drawing/2014/main" id="{9E26B319-2AB1-4D45-88E1-E2DF05E700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085" y="1925273"/>
            <a:ext cx="6357827" cy="4766880"/>
          </a:xfrm>
          <a:prstGeom prst="rect">
            <a:avLst/>
          </a:prstGeom>
        </p:spPr>
      </p:pic>
      <p:sp>
        <p:nvSpPr>
          <p:cNvPr id="14" name="Oval 13">
            <a:extLst>
              <a:ext uri="{FF2B5EF4-FFF2-40B4-BE49-F238E27FC236}">
                <a16:creationId xmlns:a16="http://schemas.microsoft.com/office/drawing/2014/main" id="{A38A55E5-1480-4FB8-BB4A-30F29C736CF1}"/>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092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International Education Award</a:t>
            </a:r>
          </a:p>
          <a:p>
            <a:pPr marL="0" indent="0" algn="ctr">
              <a:buNone/>
            </a:pPr>
            <a:r>
              <a:rPr lang="en-US" dirty="0"/>
              <a:t>Irene W. Young</a:t>
            </a:r>
          </a:p>
        </p:txBody>
      </p:sp>
      <p:pic>
        <p:nvPicPr>
          <p:cNvPr id="7" name="Picture 6" descr="A group of people posing for a photo on a hill overlooking a body of water&#10;&#10;Description automatically generated with medium confidence">
            <a:extLst>
              <a:ext uri="{FF2B5EF4-FFF2-40B4-BE49-F238E27FC236}">
                <a16:creationId xmlns:a16="http://schemas.microsoft.com/office/drawing/2014/main" id="{9485B488-D2D4-43B1-8D24-C66026B7C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983" y="1925273"/>
            <a:ext cx="6372032" cy="4777531"/>
          </a:xfrm>
          <a:prstGeom prst="rect">
            <a:avLst/>
          </a:prstGeom>
        </p:spPr>
      </p:pic>
      <p:sp>
        <p:nvSpPr>
          <p:cNvPr id="12" name="TextBox 11">
            <a:extLst>
              <a:ext uri="{FF2B5EF4-FFF2-40B4-BE49-F238E27FC236}">
                <a16:creationId xmlns:a16="http://schemas.microsoft.com/office/drawing/2014/main" id="{BB304C1B-9A9C-41B9-9F7D-318B0A198682}"/>
              </a:ext>
            </a:extLst>
          </p:cNvPr>
          <p:cNvSpPr txBox="1"/>
          <p:nvPr/>
        </p:nvSpPr>
        <p:spPr>
          <a:xfrm>
            <a:off x="276837" y="1925273"/>
            <a:ext cx="2633146" cy="2031325"/>
          </a:xfrm>
          <a:prstGeom prst="rect">
            <a:avLst/>
          </a:prstGeom>
          <a:noFill/>
        </p:spPr>
        <p:txBody>
          <a:bodyPr wrap="square" rtlCol="0">
            <a:spAutoFit/>
          </a:bodyPr>
          <a:lstStyle/>
          <a:p>
            <a:r>
              <a:rPr lang="en-US" b="1" dirty="0"/>
              <a:t>2019 – Stanford Fellow</a:t>
            </a:r>
          </a:p>
          <a:p>
            <a:endParaRPr lang="en-US" dirty="0"/>
          </a:p>
          <a:p>
            <a:r>
              <a:rPr lang="en-US" dirty="0"/>
              <a:t>Irene shared her work at Stanford in a Faculty Development presentation on Global Competency.</a:t>
            </a:r>
          </a:p>
        </p:txBody>
      </p:sp>
      <p:pic>
        <p:nvPicPr>
          <p:cNvPr id="5" name="Picture 4" descr="Logo, icon&#10;&#10;Description automatically generated">
            <a:extLst>
              <a:ext uri="{FF2B5EF4-FFF2-40B4-BE49-F238E27FC236}">
                <a16:creationId xmlns:a16="http://schemas.microsoft.com/office/drawing/2014/main" id="{EC43709B-B3DA-4A85-87E9-DA77FC126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06" y="4314038"/>
            <a:ext cx="1910802" cy="1910802"/>
          </a:xfrm>
          <a:prstGeom prst="rect">
            <a:avLst/>
          </a:prstGeom>
        </p:spPr>
      </p:pic>
      <p:pic>
        <p:nvPicPr>
          <p:cNvPr id="11" name="Picture 10" descr="A picture containing text, sign, ceramic ware, porcelain&#10;&#10;Description automatically generated">
            <a:extLst>
              <a:ext uri="{FF2B5EF4-FFF2-40B4-BE49-F238E27FC236}">
                <a16:creationId xmlns:a16="http://schemas.microsoft.com/office/drawing/2014/main" id="{D5B4B11F-0D91-468A-98DB-C37534DD5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06" y="4314039"/>
            <a:ext cx="1910802" cy="1910802"/>
          </a:xfrm>
          <a:prstGeom prst="rect">
            <a:avLst/>
          </a:prstGeom>
        </p:spPr>
      </p:pic>
      <p:pic>
        <p:nvPicPr>
          <p:cNvPr id="6" name="Picture 5" descr="A person giving a presentation&#10;&#10;Description automatically generated">
            <a:extLst>
              <a:ext uri="{FF2B5EF4-FFF2-40B4-BE49-F238E27FC236}">
                <a16:creationId xmlns:a16="http://schemas.microsoft.com/office/drawing/2014/main" id="{AA43479B-7DA5-4578-9175-DB5C73E60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983" y="1925273"/>
            <a:ext cx="6372032" cy="4777531"/>
          </a:xfrm>
          <a:prstGeom prst="rect">
            <a:avLst/>
          </a:prstGeom>
        </p:spPr>
      </p:pic>
      <p:sp>
        <p:nvSpPr>
          <p:cNvPr id="13" name="Oval 12">
            <a:extLst>
              <a:ext uri="{FF2B5EF4-FFF2-40B4-BE49-F238E27FC236}">
                <a16:creationId xmlns:a16="http://schemas.microsoft.com/office/drawing/2014/main" id="{ABEE85F3-70DB-4B31-B7E1-C1DF12540E11}"/>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9229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International Education Award</a:t>
            </a:r>
          </a:p>
          <a:p>
            <a:pPr marL="0" indent="0" algn="ctr">
              <a:buNone/>
            </a:pPr>
            <a:r>
              <a:rPr lang="en-US" dirty="0"/>
              <a:t>Irene W. Young</a:t>
            </a:r>
          </a:p>
        </p:txBody>
      </p:sp>
      <p:sp>
        <p:nvSpPr>
          <p:cNvPr id="12" name="TextBox 11">
            <a:extLst>
              <a:ext uri="{FF2B5EF4-FFF2-40B4-BE49-F238E27FC236}">
                <a16:creationId xmlns:a16="http://schemas.microsoft.com/office/drawing/2014/main" id="{BB304C1B-9A9C-41B9-9F7D-318B0A198682}"/>
              </a:ext>
            </a:extLst>
          </p:cNvPr>
          <p:cNvSpPr txBox="1"/>
          <p:nvPr/>
        </p:nvSpPr>
        <p:spPr>
          <a:xfrm>
            <a:off x="276837" y="1925273"/>
            <a:ext cx="2541864" cy="2308324"/>
          </a:xfrm>
          <a:prstGeom prst="rect">
            <a:avLst/>
          </a:prstGeom>
          <a:noFill/>
        </p:spPr>
        <p:txBody>
          <a:bodyPr wrap="square" rtlCol="0">
            <a:spAutoFit/>
          </a:bodyPr>
          <a:lstStyle/>
          <a:p>
            <a:r>
              <a:rPr lang="en-US" b="1" dirty="0"/>
              <a:t>2020 – Visiting Fulbright Scholars</a:t>
            </a:r>
          </a:p>
          <a:p>
            <a:endParaRPr lang="en-US" dirty="0"/>
          </a:p>
          <a:p>
            <a:r>
              <a:rPr lang="en-US" dirty="0"/>
              <a:t>Irene welcomed our Fulbright Scholar in Residence from the Corrymeela Centre to St. Philip’s College.</a:t>
            </a:r>
          </a:p>
        </p:txBody>
      </p:sp>
      <p:pic>
        <p:nvPicPr>
          <p:cNvPr id="5" name="Picture 4" descr="Logo, icon&#10;&#10;Description automatically generated">
            <a:extLst>
              <a:ext uri="{FF2B5EF4-FFF2-40B4-BE49-F238E27FC236}">
                <a16:creationId xmlns:a16="http://schemas.microsoft.com/office/drawing/2014/main" id="{EC43709B-B3DA-4A85-87E9-DA77FC126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06" y="4314038"/>
            <a:ext cx="1910802" cy="1910802"/>
          </a:xfrm>
          <a:prstGeom prst="rect">
            <a:avLst/>
          </a:prstGeom>
        </p:spPr>
      </p:pic>
      <p:sp>
        <p:nvSpPr>
          <p:cNvPr id="13" name="Oval 12">
            <a:extLst>
              <a:ext uri="{FF2B5EF4-FFF2-40B4-BE49-F238E27FC236}">
                <a16:creationId xmlns:a16="http://schemas.microsoft.com/office/drawing/2014/main" id="{03D8C2C9-4F32-4787-AA40-90E9C40C650D}"/>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pic>
        <p:nvPicPr>
          <p:cNvPr id="6" name="Picture 5" descr="A group of people sitting at a table&#10;&#10;Description automatically generated with medium confidence">
            <a:extLst>
              <a:ext uri="{FF2B5EF4-FFF2-40B4-BE49-F238E27FC236}">
                <a16:creationId xmlns:a16="http://schemas.microsoft.com/office/drawing/2014/main" id="{8CCF72A0-9952-4332-AADA-E51DE79D0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982" y="1883357"/>
            <a:ext cx="5903823" cy="4819447"/>
          </a:xfrm>
          <a:prstGeom prst="rect">
            <a:avLst/>
          </a:prstGeom>
        </p:spPr>
      </p:pic>
    </p:spTree>
    <p:extLst>
      <p:ext uri="{BB962C8B-B14F-4D97-AF65-F5344CB8AC3E}">
        <p14:creationId xmlns:p14="http://schemas.microsoft.com/office/powerpoint/2010/main" val="3741818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International Education Award</a:t>
            </a:r>
          </a:p>
          <a:p>
            <a:pPr marL="0" indent="0" algn="ctr">
              <a:buNone/>
            </a:pPr>
            <a:r>
              <a:rPr lang="en-US" dirty="0"/>
              <a:t>Irene W. Young</a:t>
            </a:r>
          </a:p>
        </p:txBody>
      </p:sp>
      <p:pic>
        <p:nvPicPr>
          <p:cNvPr id="7" name="Picture 6" descr="A group of people posing for a photo on a hill overlooking a body of water&#10;&#10;Description automatically generated with medium confidence">
            <a:extLst>
              <a:ext uri="{FF2B5EF4-FFF2-40B4-BE49-F238E27FC236}">
                <a16:creationId xmlns:a16="http://schemas.microsoft.com/office/drawing/2014/main" id="{9485B488-D2D4-43B1-8D24-C66026B7C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983" y="1925273"/>
            <a:ext cx="6372032" cy="4777531"/>
          </a:xfrm>
          <a:prstGeom prst="rect">
            <a:avLst/>
          </a:prstGeom>
        </p:spPr>
      </p:pic>
      <p:sp>
        <p:nvSpPr>
          <p:cNvPr id="12" name="TextBox 11">
            <a:extLst>
              <a:ext uri="{FF2B5EF4-FFF2-40B4-BE49-F238E27FC236}">
                <a16:creationId xmlns:a16="http://schemas.microsoft.com/office/drawing/2014/main" id="{BB304C1B-9A9C-41B9-9F7D-318B0A198682}"/>
              </a:ext>
            </a:extLst>
          </p:cNvPr>
          <p:cNvSpPr txBox="1"/>
          <p:nvPr/>
        </p:nvSpPr>
        <p:spPr>
          <a:xfrm>
            <a:off x="276837" y="1925273"/>
            <a:ext cx="2567031" cy="2585323"/>
          </a:xfrm>
          <a:prstGeom prst="rect">
            <a:avLst/>
          </a:prstGeom>
          <a:noFill/>
        </p:spPr>
        <p:txBody>
          <a:bodyPr wrap="square" rtlCol="0">
            <a:spAutoFit/>
          </a:bodyPr>
          <a:lstStyle/>
          <a:p>
            <a:r>
              <a:rPr lang="en-US" b="1" dirty="0"/>
              <a:t>2021 – Fellow</a:t>
            </a:r>
          </a:p>
          <a:p>
            <a:endParaRPr lang="en-US" dirty="0"/>
          </a:p>
          <a:p>
            <a:r>
              <a:rPr lang="en-US" dirty="0"/>
              <a:t>Irene was named an International Faculty Fellow for Curriculum Internationalization for the Alamo Colleges District.</a:t>
            </a:r>
          </a:p>
          <a:p>
            <a:r>
              <a:rPr lang="en-US" dirty="0"/>
              <a:t> </a:t>
            </a:r>
          </a:p>
        </p:txBody>
      </p:sp>
      <p:pic>
        <p:nvPicPr>
          <p:cNvPr id="5" name="Picture 4" descr="Logo, icon&#10;&#10;Description automatically generated">
            <a:extLst>
              <a:ext uri="{FF2B5EF4-FFF2-40B4-BE49-F238E27FC236}">
                <a16:creationId xmlns:a16="http://schemas.microsoft.com/office/drawing/2014/main" id="{EC43709B-B3DA-4A85-87E9-DA77FC126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06" y="4314038"/>
            <a:ext cx="1910802" cy="1910802"/>
          </a:xfrm>
          <a:prstGeom prst="rect">
            <a:avLst/>
          </a:prstGeom>
        </p:spPr>
      </p:pic>
      <p:pic>
        <p:nvPicPr>
          <p:cNvPr id="6" name="Picture 5" descr="A person giving a presentation&#10;&#10;Description automatically generated">
            <a:extLst>
              <a:ext uri="{FF2B5EF4-FFF2-40B4-BE49-F238E27FC236}">
                <a16:creationId xmlns:a16="http://schemas.microsoft.com/office/drawing/2014/main" id="{AA43479B-7DA5-4578-9175-DB5C73E60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983" y="1925273"/>
            <a:ext cx="6372032" cy="4777531"/>
          </a:xfrm>
          <a:prstGeom prst="rect">
            <a:avLst/>
          </a:prstGeom>
        </p:spPr>
      </p:pic>
      <p:pic>
        <p:nvPicPr>
          <p:cNvPr id="8" name="Picture 7" descr="Diagram&#10;&#10;Description automatically generated">
            <a:extLst>
              <a:ext uri="{FF2B5EF4-FFF2-40B4-BE49-F238E27FC236}">
                <a16:creationId xmlns:a16="http://schemas.microsoft.com/office/drawing/2014/main" id="{B3798038-6BAC-46BB-8905-3FF601D61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53" y="4314038"/>
            <a:ext cx="2401175" cy="2388766"/>
          </a:xfrm>
          <a:prstGeom prst="rect">
            <a:avLst/>
          </a:prstGeom>
        </p:spPr>
      </p:pic>
      <p:pic>
        <p:nvPicPr>
          <p:cNvPr id="10" name="Picture 9" descr="A picture containing text, newspaper, screenshot&#10;&#10;Description automatically generated">
            <a:extLst>
              <a:ext uri="{FF2B5EF4-FFF2-40B4-BE49-F238E27FC236}">
                <a16:creationId xmlns:a16="http://schemas.microsoft.com/office/drawing/2014/main" id="{3F0C3934-8136-4811-A977-DF7540EE9E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9983" y="1920792"/>
            <a:ext cx="6372032" cy="4782012"/>
          </a:xfrm>
          <a:prstGeom prst="rect">
            <a:avLst/>
          </a:prstGeom>
        </p:spPr>
      </p:pic>
      <p:sp>
        <p:nvSpPr>
          <p:cNvPr id="14" name="Oval 13">
            <a:extLst>
              <a:ext uri="{FF2B5EF4-FFF2-40B4-BE49-F238E27FC236}">
                <a16:creationId xmlns:a16="http://schemas.microsoft.com/office/drawing/2014/main" id="{133C0E05-9DD1-40BD-B6F3-710033C458F5}"/>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8469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International Education Award</a:t>
            </a:r>
          </a:p>
          <a:p>
            <a:pPr marL="0" indent="0" algn="ctr">
              <a:buNone/>
            </a:pPr>
            <a:r>
              <a:rPr lang="en-US" dirty="0"/>
              <a:t>Irene W. Young</a:t>
            </a:r>
          </a:p>
        </p:txBody>
      </p:sp>
      <p:pic>
        <p:nvPicPr>
          <p:cNvPr id="8" name="Picture 7" descr="Graphical user interface, text, application, email&#10;&#10;Description automatically generated">
            <a:extLst>
              <a:ext uri="{FF2B5EF4-FFF2-40B4-BE49-F238E27FC236}">
                <a16:creationId xmlns:a16="http://schemas.microsoft.com/office/drawing/2014/main" id="{83E10720-FEFA-4AB6-9E92-1882E83F0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7184" y="1947743"/>
            <a:ext cx="6126928" cy="4403308"/>
          </a:xfrm>
          <a:prstGeom prst="rect">
            <a:avLst/>
          </a:prstGeom>
        </p:spPr>
      </p:pic>
      <p:pic>
        <p:nvPicPr>
          <p:cNvPr id="11" name="Picture 10" descr="Logo&#10;&#10;Description automatically generated">
            <a:extLst>
              <a:ext uri="{FF2B5EF4-FFF2-40B4-BE49-F238E27FC236}">
                <a16:creationId xmlns:a16="http://schemas.microsoft.com/office/drawing/2014/main" id="{53746ED0-9D10-4AE3-9CB8-C466CD994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8" y="3006488"/>
            <a:ext cx="6889808" cy="1830857"/>
          </a:xfrm>
          <a:prstGeom prst="rect">
            <a:avLst/>
          </a:prstGeom>
        </p:spPr>
      </p:pic>
    </p:spTree>
    <p:extLst>
      <p:ext uri="{BB962C8B-B14F-4D97-AF65-F5344CB8AC3E}">
        <p14:creationId xmlns:p14="http://schemas.microsoft.com/office/powerpoint/2010/main" val="1063116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b="1" dirty="0">
                <a:highlight>
                  <a:srgbClr val="FFFF00"/>
                </a:highlight>
              </a:rPr>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7" name="Picture 6" descr="A group of people around a fire&#10;&#10;Description automatically generated">
            <a:extLst>
              <a:ext uri="{FF2B5EF4-FFF2-40B4-BE49-F238E27FC236}">
                <a16:creationId xmlns:a16="http://schemas.microsoft.com/office/drawing/2014/main" id="{0D8ABCEC-AD59-4D3A-874F-B6E0D1B9E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81" y="3513947"/>
            <a:ext cx="4461269" cy="334405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3C11E0E4-F6C2-46D1-B023-B36CCAC64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731" y="3513948"/>
            <a:ext cx="4461269" cy="3344052"/>
          </a:xfrm>
          <a:prstGeom prst="rect">
            <a:avLst/>
          </a:prstGeom>
        </p:spPr>
      </p:pic>
      <p:pic>
        <p:nvPicPr>
          <p:cNvPr id="11" name="Picture 10" descr="A group of people posing for a photo next to a sign&#10;&#10;Description automatically generated">
            <a:extLst>
              <a:ext uri="{FF2B5EF4-FFF2-40B4-BE49-F238E27FC236}">
                <a16:creationId xmlns:a16="http://schemas.microsoft.com/office/drawing/2014/main" id="{6E355AE8-71CB-45F5-91E6-03ECAE825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993" y="287079"/>
            <a:ext cx="8224007" cy="30569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74E681C3-0A6E-4E40-86F0-F6CC9A383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spTree>
    <p:extLst>
      <p:ext uri="{BB962C8B-B14F-4D97-AF65-F5344CB8AC3E}">
        <p14:creationId xmlns:p14="http://schemas.microsoft.com/office/powerpoint/2010/main" val="45930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Amicus Award</a:t>
            </a:r>
          </a:p>
        </p:txBody>
      </p:sp>
      <p:pic>
        <p:nvPicPr>
          <p:cNvPr id="10" name="Picture 9" descr="A picture containing text&#10;&#10;Description automatically generated">
            <a:extLst>
              <a:ext uri="{FF2B5EF4-FFF2-40B4-BE49-F238E27FC236}">
                <a16:creationId xmlns:a16="http://schemas.microsoft.com/office/drawing/2014/main" id="{FA0D6E4D-043F-4D96-80CA-2E7C520B4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512"/>
            <a:ext cx="9365633" cy="4257106"/>
          </a:xfrm>
          <a:prstGeom prst="rect">
            <a:avLst/>
          </a:prstGeom>
        </p:spPr>
      </p:pic>
      <p:sp>
        <p:nvSpPr>
          <p:cNvPr id="11" name="Oval 10">
            <a:extLst>
              <a:ext uri="{FF2B5EF4-FFF2-40B4-BE49-F238E27FC236}">
                <a16:creationId xmlns:a16="http://schemas.microsoft.com/office/drawing/2014/main" id="{A29005B2-B19B-43FC-B288-3F26957B2FD9}"/>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590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Amicus Award</a:t>
            </a:r>
          </a:p>
          <a:p>
            <a:pPr marL="0" indent="0" algn="ctr">
              <a:buNone/>
            </a:pPr>
            <a:r>
              <a:rPr lang="en-US" dirty="0"/>
              <a:t>George H. Johnson, III</a:t>
            </a:r>
          </a:p>
        </p:txBody>
      </p:sp>
      <p:sp>
        <p:nvSpPr>
          <p:cNvPr id="4" name="TextBox 3">
            <a:extLst>
              <a:ext uri="{FF2B5EF4-FFF2-40B4-BE49-F238E27FC236}">
                <a16:creationId xmlns:a16="http://schemas.microsoft.com/office/drawing/2014/main" id="{6E626E76-D611-4D38-BCE8-547E5C4CB47B}"/>
              </a:ext>
            </a:extLst>
          </p:cNvPr>
          <p:cNvSpPr txBox="1"/>
          <p:nvPr/>
        </p:nvSpPr>
        <p:spPr>
          <a:xfrm>
            <a:off x="557122" y="1832284"/>
            <a:ext cx="6078569" cy="452636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Once a year, the Philosophy Faculty at St. Philip’s College bestows an award that recognizes outstanding contributions to the shared work of our extended faculty, our colleagues, or our local partners in the Greater San Antonio Community in the teaching of Philosophy inside and outside the classroom.  </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Our students benefit when our partnerships come together to share expertise, knowledge, and resources.</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This year’s recipient is </a:t>
            </a:r>
            <a:r>
              <a:rPr lang="en-US" b="1"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George H. Johnson, III</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Professor of Mathematics, and Interim Vice President of College Services at St. Philip's College.</a:t>
            </a:r>
          </a:p>
          <a:p>
            <a:pPr marL="0" marR="0">
              <a:lnSpc>
                <a:spcPct val="107000"/>
              </a:lnSpc>
              <a:spcBef>
                <a:spcPts val="0"/>
              </a:spcBef>
              <a:spcAft>
                <a:spcPts val="800"/>
              </a:spcAft>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6" name="Picture 5" descr="A person in a graduation gown and cap standing at a podium&#10;&#10;Description automatically generated with low confidence">
            <a:extLst>
              <a:ext uri="{FF2B5EF4-FFF2-40B4-BE49-F238E27FC236}">
                <a16:creationId xmlns:a16="http://schemas.microsoft.com/office/drawing/2014/main" id="{4D323669-2F19-4A50-9067-9091C6CA4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202" y="1707466"/>
            <a:ext cx="2447759" cy="4526367"/>
          </a:xfrm>
          <a:prstGeom prst="rect">
            <a:avLst/>
          </a:prstGeom>
        </p:spPr>
      </p:pic>
      <p:sp>
        <p:nvSpPr>
          <p:cNvPr id="10" name="Oval 9">
            <a:extLst>
              <a:ext uri="{FF2B5EF4-FFF2-40B4-BE49-F238E27FC236}">
                <a16:creationId xmlns:a16="http://schemas.microsoft.com/office/drawing/2014/main" id="{FC1416DC-6391-4565-8D27-0FA0964A1D93}"/>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972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Amicus Award</a:t>
            </a:r>
          </a:p>
          <a:p>
            <a:pPr marL="0" indent="0" algn="ctr">
              <a:buNone/>
            </a:pPr>
            <a:r>
              <a:rPr lang="en-US" dirty="0"/>
              <a:t>George H. Johnson, III</a:t>
            </a:r>
          </a:p>
        </p:txBody>
      </p:sp>
      <p:pic>
        <p:nvPicPr>
          <p:cNvPr id="6" name="Picture 5" descr="A couple of men posing for the camera&#10;&#10;Description automatically generated with medium confidence">
            <a:extLst>
              <a:ext uri="{FF2B5EF4-FFF2-40B4-BE49-F238E27FC236}">
                <a16:creationId xmlns:a16="http://schemas.microsoft.com/office/drawing/2014/main" id="{703B8C2C-07A4-4684-8E3D-19CD67327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89" y="2088859"/>
            <a:ext cx="4382523" cy="3285866"/>
          </a:xfrm>
          <a:prstGeom prst="rect">
            <a:avLst/>
          </a:prstGeom>
        </p:spPr>
      </p:pic>
      <p:pic>
        <p:nvPicPr>
          <p:cNvPr id="9" name="Picture 8" descr="A group of people marching with signs&#10;&#10;Description automatically generated with low confidence">
            <a:extLst>
              <a:ext uri="{FF2B5EF4-FFF2-40B4-BE49-F238E27FC236}">
                <a16:creationId xmlns:a16="http://schemas.microsoft.com/office/drawing/2014/main" id="{A7C93482-14BD-48E2-B74A-38B4F7D5E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634" y="2088859"/>
            <a:ext cx="4382524" cy="3285866"/>
          </a:xfrm>
          <a:prstGeom prst="rect">
            <a:avLst/>
          </a:prstGeom>
        </p:spPr>
      </p:pic>
      <p:sp>
        <p:nvSpPr>
          <p:cNvPr id="10" name="Oval 9">
            <a:extLst>
              <a:ext uri="{FF2B5EF4-FFF2-40B4-BE49-F238E27FC236}">
                <a16:creationId xmlns:a16="http://schemas.microsoft.com/office/drawing/2014/main" id="{8C24233F-C4EE-40F8-9025-6EAC7C64E9A6}"/>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F35A5D-D2CA-40E6-803D-C962AD944BAE}"/>
              </a:ext>
            </a:extLst>
          </p:cNvPr>
          <p:cNvSpPr txBox="1"/>
          <p:nvPr/>
        </p:nvSpPr>
        <p:spPr>
          <a:xfrm>
            <a:off x="481620" y="5498733"/>
            <a:ext cx="4483192" cy="1233094"/>
          </a:xfrm>
          <a:prstGeom prst="rect">
            <a:avLst/>
          </a:prstGeom>
          <a:noFill/>
        </p:spPr>
        <p:txBody>
          <a:bodyPr wrap="square" rtlCol="0">
            <a:spAutoFit/>
          </a:bodyPr>
          <a:lstStyle/>
          <a:p>
            <a:pPr marL="0" marR="0">
              <a:lnSpc>
                <a:spcPct val="107000"/>
              </a:lnSpc>
              <a:spcBef>
                <a:spcPts val="0"/>
              </a:spcBef>
              <a:spcAft>
                <a:spcPts val="800"/>
              </a:spcAft>
            </a:pPr>
            <a:r>
              <a:rPr lang="en-US" sz="1400" b="0" i="0" dirty="0">
                <a:solidFill>
                  <a:srgbClr val="303030"/>
                </a:solidFill>
                <a:effectLst/>
                <a:latin typeface="Quattrocento Sans"/>
              </a:rPr>
              <a:t>Prof. Johnson, pictured with Matthew Fuller, received the 2017 NISOD Excellence Award from the College of Education at the University of Texas at Austin for his teaching and leadership at St. Philip’s College. This is a national distinction for distinguished service.</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ECB6557-24D0-431E-8CC8-974DCE9D29DF}"/>
              </a:ext>
            </a:extLst>
          </p:cNvPr>
          <p:cNvSpPr txBox="1"/>
          <p:nvPr/>
        </p:nvSpPr>
        <p:spPr>
          <a:xfrm>
            <a:off x="5123634" y="5498733"/>
            <a:ext cx="4382524" cy="1233094"/>
          </a:xfrm>
          <a:prstGeom prst="rect">
            <a:avLst/>
          </a:prstGeom>
          <a:noFill/>
        </p:spPr>
        <p:txBody>
          <a:bodyPr wrap="square" rtlCol="0">
            <a:spAutoFit/>
          </a:bodyPr>
          <a:lstStyle/>
          <a:p>
            <a:pPr marL="0" marR="0">
              <a:lnSpc>
                <a:spcPct val="107000"/>
              </a:lnSpc>
              <a:spcBef>
                <a:spcPts val="0"/>
              </a:spcBef>
              <a:spcAft>
                <a:spcPts val="800"/>
              </a:spcAft>
            </a:pPr>
            <a:r>
              <a:rPr lang="en-US" sz="1400" b="0" i="0" dirty="0">
                <a:solidFill>
                  <a:srgbClr val="303030"/>
                </a:solidFill>
                <a:effectLst/>
                <a:latin typeface="Quattrocento Sans"/>
              </a:rPr>
              <a:t>Prof. Johnson is a committed educator and is seen here with the thousands of people who filled the streets of San Antonio’s historically black East Side for a march celebrating Martin Luther King Jr. Day, on Monday, January 21, 2019.</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5712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Amicus Award</a:t>
            </a:r>
          </a:p>
          <a:p>
            <a:pPr marL="0" indent="0" algn="ctr">
              <a:buNone/>
            </a:pPr>
            <a:r>
              <a:rPr lang="en-US" dirty="0"/>
              <a:t>George H. Johnson, III</a:t>
            </a:r>
          </a:p>
        </p:txBody>
      </p:sp>
      <p:sp>
        <p:nvSpPr>
          <p:cNvPr id="4" name="TextBox 3">
            <a:extLst>
              <a:ext uri="{FF2B5EF4-FFF2-40B4-BE49-F238E27FC236}">
                <a16:creationId xmlns:a16="http://schemas.microsoft.com/office/drawing/2014/main" id="{6E626E76-D611-4D38-BCE8-547E5C4CB47B}"/>
              </a:ext>
            </a:extLst>
          </p:cNvPr>
          <p:cNvSpPr txBox="1"/>
          <p:nvPr/>
        </p:nvSpPr>
        <p:spPr>
          <a:xfrm>
            <a:off x="984960" y="5213507"/>
            <a:ext cx="3838710" cy="1233094"/>
          </a:xfrm>
          <a:prstGeom prst="rect">
            <a:avLst/>
          </a:prstGeom>
          <a:noFill/>
        </p:spPr>
        <p:txBody>
          <a:bodyPr wrap="square" rtlCol="0">
            <a:spAutoFit/>
          </a:bodyPr>
          <a:lstStyle/>
          <a:p>
            <a:pPr marL="0" marR="0">
              <a:lnSpc>
                <a:spcPct val="107000"/>
              </a:lnSpc>
              <a:spcBef>
                <a:spcPts val="0"/>
              </a:spcBef>
              <a:spcAft>
                <a:spcPts val="800"/>
              </a:spcAft>
            </a:pPr>
            <a:r>
              <a:rPr lang="en-US" sz="1400" b="0" i="0" dirty="0">
                <a:solidFill>
                  <a:srgbClr val="303030"/>
                </a:solidFill>
                <a:effectLst/>
                <a:latin typeface="Quattrocento Sans"/>
              </a:rPr>
              <a:t>Prof. Johnson has been a long-standing support of the Philosophy Club, having attended the first-ever dinner sponsored by the Club when we attended the Trinity University DeCoursey Lecture on October 16, 2013.</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7" name="Picture 6" descr="A couple of men holding plates of food posing for the camera&#10;&#10;Description automatically generated with medium confidence">
            <a:extLst>
              <a:ext uri="{FF2B5EF4-FFF2-40B4-BE49-F238E27FC236}">
                <a16:creationId xmlns:a16="http://schemas.microsoft.com/office/drawing/2014/main" id="{620CE0F2-E5AC-4F9A-8D3F-B5AD5C451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960" y="2091240"/>
            <a:ext cx="3838709" cy="2878132"/>
          </a:xfrm>
          <a:prstGeom prst="rect">
            <a:avLst/>
          </a:prstGeom>
        </p:spPr>
      </p:pic>
      <p:sp>
        <p:nvSpPr>
          <p:cNvPr id="13" name="TextBox 12">
            <a:extLst>
              <a:ext uri="{FF2B5EF4-FFF2-40B4-BE49-F238E27FC236}">
                <a16:creationId xmlns:a16="http://schemas.microsoft.com/office/drawing/2014/main" id="{BE9C7840-DC48-424A-994E-66DB1A84B0E3}"/>
              </a:ext>
            </a:extLst>
          </p:cNvPr>
          <p:cNvSpPr txBox="1"/>
          <p:nvPr/>
        </p:nvSpPr>
        <p:spPr>
          <a:xfrm>
            <a:off x="5123632" y="5213507"/>
            <a:ext cx="4171369" cy="1233094"/>
          </a:xfrm>
          <a:prstGeom prst="rect">
            <a:avLst/>
          </a:prstGeom>
          <a:noFill/>
        </p:spPr>
        <p:txBody>
          <a:bodyPr wrap="square" rtlCol="0">
            <a:spAutoFit/>
          </a:bodyPr>
          <a:lstStyle/>
          <a:p>
            <a:pPr marL="0" marR="0">
              <a:lnSpc>
                <a:spcPct val="107000"/>
              </a:lnSpc>
              <a:spcBef>
                <a:spcPts val="0"/>
              </a:spcBef>
              <a:spcAft>
                <a:spcPts val="800"/>
              </a:spcAft>
            </a:pPr>
            <a:r>
              <a:rPr lang="en-US" sz="1400" b="0" i="0" dirty="0">
                <a:solidFill>
                  <a:srgbClr val="3E3E3E"/>
                </a:solidFill>
                <a:effectLst/>
                <a:latin typeface="Quattrocento Sans"/>
              </a:rPr>
              <a:t>George H. Johnson, III and Marie Feldmeier, when St. Philip’s College hosted the Association for Practical and Professional Ethics (APPE) Eighth Annual Two-Year College Ethics Bowl National Competition on Saturday, November 23, 2019.</a:t>
            </a:r>
            <a:endParaRPr lang="en-US"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5" name="Picture 14" descr="A person and person smiling&#10;&#10;Description automatically generated with medium confidence">
            <a:extLst>
              <a:ext uri="{FF2B5EF4-FFF2-40B4-BE49-F238E27FC236}">
                <a16:creationId xmlns:a16="http://schemas.microsoft.com/office/drawing/2014/main" id="{E553CB76-E76D-4535-A253-FE99856B7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845" y="2090684"/>
            <a:ext cx="3902922" cy="2877619"/>
          </a:xfrm>
          <a:prstGeom prst="rect">
            <a:avLst/>
          </a:prstGeom>
        </p:spPr>
      </p:pic>
      <p:sp>
        <p:nvSpPr>
          <p:cNvPr id="16" name="Oval 15">
            <a:extLst>
              <a:ext uri="{FF2B5EF4-FFF2-40B4-BE49-F238E27FC236}">
                <a16:creationId xmlns:a16="http://schemas.microsoft.com/office/drawing/2014/main" id="{68973EF7-4F85-4070-A3EC-7E955ED18B64}"/>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094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2021 Amicus Award</a:t>
            </a:r>
          </a:p>
          <a:p>
            <a:pPr marL="0" indent="0" algn="ctr">
              <a:buNone/>
            </a:pPr>
            <a:r>
              <a:rPr lang="en-US" dirty="0"/>
              <a:t>George H. Johnson, III</a:t>
            </a:r>
          </a:p>
        </p:txBody>
      </p:sp>
      <p:pic>
        <p:nvPicPr>
          <p:cNvPr id="8" name="Picture 7" descr="Graphical user interface, text, application&#10;&#10;Description automatically generated">
            <a:extLst>
              <a:ext uri="{FF2B5EF4-FFF2-40B4-BE49-F238E27FC236}">
                <a16:creationId xmlns:a16="http://schemas.microsoft.com/office/drawing/2014/main" id="{51A9DBF6-0B03-4161-A0AA-619311962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9253" y="1997168"/>
            <a:ext cx="6884860" cy="4353883"/>
          </a:xfrm>
          <a:prstGeom prst="rect">
            <a:avLst/>
          </a:prstGeom>
        </p:spPr>
      </p:pic>
      <p:pic>
        <p:nvPicPr>
          <p:cNvPr id="11" name="Picture 10" descr="Logo&#10;&#10;Description automatically generated">
            <a:extLst>
              <a:ext uri="{FF2B5EF4-FFF2-40B4-BE49-F238E27FC236}">
                <a16:creationId xmlns:a16="http://schemas.microsoft.com/office/drawing/2014/main" id="{755E0406-38BE-463A-A1D2-17E72B09B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8" y="3006489"/>
            <a:ext cx="6048112" cy="1607190"/>
          </a:xfrm>
          <a:prstGeom prst="rect">
            <a:avLst/>
          </a:prstGeom>
        </p:spPr>
      </p:pic>
    </p:spTree>
    <p:extLst>
      <p:ext uri="{BB962C8B-B14F-4D97-AF65-F5344CB8AC3E}">
        <p14:creationId xmlns:p14="http://schemas.microsoft.com/office/powerpoint/2010/main" val="2784424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2" y="4817192"/>
            <a:ext cx="6471684" cy="1701570"/>
          </a:xfrm>
        </p:spPr>
        <p:txBody>
          <a:bodyPr anchor="b">
            <a:normAutofit fontScale="90000"/>
          </a:bodyPr>
          <a:lstStyle/>
          <a:p>
            <a:pPr algn="ctr"/>
            <a:r>
              <a:rPr lang="en-US" sz="3600" i="0" dirty="0">
                <a:hlinkClick r:id="rId3"/>
              </a:rPr>
              <a:t>Save the Date!</a:t>
            </a:r>
            <a:br>
              <a:rPr lang="en-US" sz="3600" i="0" dirty="0">
                <a:hlinkClick r:id="rId3"/>
              </a:rPr>
            </a:br>
            <a:br>
              <a:rPr lang="en-US" sz="3600" i="0" dirty="0">
                <a:hlinkClick r:id="rId3"/>
              </a:rPr>
            </a:br>
            <a:r>
              <a:rPr lang="en-US" sz="3600" i="0" dirty="0">
                <a:hlinkClick r:id="rId3"/>
              </a:rPr>
              <a:t>October 13, 2023</a:t>
            </a:r>
            <a:br>
              <a:rPr lang="en-US" sz="3600" i="0" dirty="0">
                <a:hlinkClick r:id="rId3"/>
              </a:rPr>
            </a:br>
            <a:br>
              <a:rPr lang="en-US" sz="3600" i="0" dirty="0">
                <a:hlinkClick r:id="rId3"/>
              </a:rPr>
            </a:br>
            <a:r>
              <a:rPr lang="en-US" sz="3600" i="0" dirty="0">
                <a:hlinkClick r:id="rId3"/>
              </a:rPr>
              <a:t>50</a:t>
            </a:r>
            <a:r>
              <a:rPr lang="en-US" sz="3600" i="0" baseline="30000" dirty="0">
                <a:hlinkClick r:id="rId3"/>
              </a:rPr>
              <a:t>th</a:t>
            </a:r>
            <a:r>
              <a:rPr lang="en-US" sz="3600" i="0" dirty="0">
                <a:hlinkClick r:id="rId3"/>
              </a:rPr>
              <a:t> Anniversary Celebration </a:t>
            </a:r>
            <a:br>
              <a:rPr lang="en-US" sz="3600" i="0" dirty="0"/>
            </a:br>
            <a:br>
              <a:rPr lang="en-US" sz="2200" i="0" dirty="0"/>
            </a:br>
            <a:r>
              <a:rPr lang="en-US" sz="2000" i="0" dirty="0"/>
              <a:t>The Philosophy Faculty</a:t>
            </a:r>
            <a:br>
              <a:rPr lang="en-US" sz="2000" i="0" dirty="0"/>
            </a:br>
            <a:r>
              <a:rPr lang="en-US" sz="2000" dirty="0"/>
              <a:t>of</a:t>
            </a:r>
            <a:br>
              <a:rPr lang="en-US" sz="2000" i="0" dirty="0"/>
            </a:br>
            <a:r>
              <a:rPr lang="en-US" sz="2000" i="0" dirty="0"/>
              <a:t>St. Philip’s College</a:t>
            </a:r>
            <a:endParaRPr lang="en-US" sz="2000" dirty="0"/>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sp>
        <p:nvSpPr>
          <p:cNvPr id="6" name="Rectangle 1">
            <a:extLst>
              <a:ext uri="{FF2B5EF4-FFF2-40B4-BE49-F238E27FC236}">
                <a16:creationId xmlns:a16="http://schemas.microsoft.com/office/drawing/2014/main" id="{F505AAF5-5F4F-4D2B-847B-C26E5EE56A0F}"/>
              </a:ext>
            </a:extLst>
          </p:cNvPr>
          <p:cNvSpPr>
            <a:spLocks noChangeArrowheads="1"/>
          </p:cNvSpPr>
          <p:nvPr/>
        </p:nvSpPr>
        <p:spPr bwMode="auto">
          <a:xfrm>
            <a:off x="-3048" y="-48879"/>
            <a:ext cx="2307709" cy="6955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THE FACULTY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a:ln>
                  <a:noFill/>
                </a:ln>
                <a:solidFill>
                  <a:srgbClr val="7B8C89"/>
                </a:solidFill>
                <a:effectLst/>
                <a:latin typeface="Tahoma" panose="020B0604030504040204" pitchFamily="34" charset="0"/>
                <a:cs typeface="Tahoma" panose="020B0604030504040204" pitchFamily="34" charset="0"/>
              </a:rPr>
              <a:t>Members Before 2009</a:t>
            </a: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Connie Economy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Norman Kutschenreuter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Donald Castellano Hoyt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Collin Furr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Ann L. Riordan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Clinton F. Dunagan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2009 – 2013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Joseph Allen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John Travis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2013 – 2014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Marie Pannier Feldmeier</a:t>
            </a:r>
            <a:r>
              <a:rPr kumimoji="0" lang="en-US" altLang="en-US" sz="1000" b="0"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a:t>
            </a:r>
            <a:r>
              <a:rPr kumimoji="0" lang="en-US" altLang="en-US" sz="1000" b="0"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lang="en-US" altLang="en-US" sz="1000" dirty="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2014 – 2018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Matthew Fuller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2018 – 2020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Matthew Fuller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Charlie Langston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Fulbright Scholars-in-Residence</a:t>
            </a: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​Richard Naylor (2016)</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Yvonne Naylor (2016)</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Derick Wilson (2019 - 2020)</a:t>
            </a:r>
            <a:b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br>
            <a:endPar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Adjuvant Members of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Philosophy Faculty</a:t>
            </a:r>
            <a:r>
              <a:rPr kumimoji="0" lang="en-US" altLang="en-US" sz="100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br>
              <a:rPr kumimoji="0" lang="en-US" altLang="en-US" sz="1000" b="1" i="0" u="none" strike="noStrike" cap="none" normalizeH="0" baseline="0" dirty="0">
                <a:ln>
                  <a:noFill/>
                </a:ln>
                <a:solidFill>
                  <a:srgbClr val="7B8C89"/>
                </a:solidFill>
                <a:effectLst/>
                <a:latin typeface="Tahoma" panose="020B0604030504040204" pitchFamily="34" charset="0"/>
                <a:cs typeface="Tahoma" panose="020B0604030504040204" pitchFamily="34"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Patrick J. Aspell</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b="1" dirty="0">
                <a:solidFill>
                  <a:srgbClr val="248D6C"/>
                </a:solidFill>
                <a:latin typeface="Tahoma" panose="020B0604030504040204" pitchFamily="34" charset="0"/>
                <a:cs typeface="Tahoma" panose="020B0604030504040204" pitchFamily="34" charset="0"/>
              </a:rPr>
              <a:t>Jonathan Paul De Vierville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Jack Ferguson</a:t>
            </a:r>
            <a:r>
              <a:rPr kumimoji="0" lang="en-US" altLang="en-US" sz="1000" b="0" i="0" u="none" strike="noStrike" cap="none" normalizeH="0" baseline="0" dirty="0">
                <a:ln>
                  <a:noFill/>
                </a:ln>
                <a:solidFill>
                  <a:srgbClr val="248D6C"/>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Matthew Mangum</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Marshall Naylor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Kent Slinker </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descr="A picture containing person, person, indoor, hat&#10;&#10;Description automatically generated">
            <a:extLst>
              <a:ext uri="{FF2B5EF4-FFF2-40B4-BE49-F238E27FC236}">
                <a16:creationId xmlns:a16="http://schemas.microsoft.com/office/drawing/2014/main" id="{E7B08DD5-64BB-47CB-8392-9F375794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887" y="0"/>
            <a:ext cx="1881800" cy="1873449"/>
          </a:xfrm>
          <a:prstGeom prst="rect">
            <a:avLst/>
          </a:prstGeom>
        </p:spPr>
      </p:pic>
      <p:pic>
        <p:nvPicPr>
          <p:cNvPr id="16" name="Picture 15" descr="A picture containing text, person, person, suit&#10;&#10;Description automatically generated">
            <a:extLst>
              <a:ext uri="{FF2B5EF4-FFF2-40B4-BE49-F238E27FC236}">
                <a16:creationId xmlns:a16="http://schemas.microsoft.com/office/drawing/2014/main" id="{2253E064-2C4E-4FDF-9721-6CF16C2D3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309" y="0"/>
            <a:ext cx="1799663" cy="1889807"/>
          </a:xfrm>
          <a:prstGeom prst="rect">
            <a:avLst/>
          </a:prstGeom>
        </p:spPr>
      </p:pic>
      <p:pic>
        <p:nvPicPr>
          <p:cNvPr id="7" name="Picture 6" descr="Logo&#10;&#10;Description automatically generated">
            <a:extLst>
              <a:ext uri="{FF2B5EF4-FFF2-40B4-BE49-F238E27FC236}">
                <a16:creationId xmlns:a16="http://schemas.microsoft.com/office/drawing/2014/main" id="{AE8B0117-0070-4790-B9ED-9866F59F17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5159" y="0"/>
            <a:ext cx="2348917" cy="2348917"/>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816D51FA-0CA8-47C6-B1E5-E040724E2E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5159" y="3125841"/>
            <a:ext cx="2348917" cy="352337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F44A60A-34C6-4FC8-8520-2D1B27BCE0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8942" y="2134168"/>
            <a:ext cx="1181100" cy="1666875"/>
          </a:xfrm>
          <a:prstGeom prst="rect">
            <a:avLst/>
          </a:prstGeom>
        </p:spPr>
      </p:pic>
      <p:pic>
        <p:nvPicPr>
          <p:cNvPr id="4" name="Picture 3">
            <a:extLst>
              <a:ext uri="{FF2B5EF4-FFF2-40B4-BE49-F238E27FC236}">
                <a16:creationId xmlns:a16="http://schemas.microsoft.com/office/drawing/2014/main" id="{C9D4A043-00FF-4136-8BFE-59581EA23E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9315" y="-355600"/>
            <a:ext cx="2110332" cy="2245407"/>
          </a:xfrm>
          <a:prstGeom prst="rect">
            <a:avLst/>
          </a:prstGeom>
        </p:spPr>
      </p:pic>
    </p:spTree>
    <p:extLst>
      <p:ext uri="{BB962C8B-B14F-4D97-AF65-F5344CB8AC3E}">
        <p14:creationId xmlns:p14="http://schemas.microsoft.com/office/powerpoint/2010/main" val="2618885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1" y="4122466"/>
            <a:ext cx="6471684" cy="1701570"/>
          </a:xfrm>
        </p:spPr>
        <p:txBody>
          <a:bodyPr anchor="b">
            <a:normAutofit fontScale="90000"/>
          </a:bodyPr>
          <a:lstStyle/>
          <a:p>
            <a:pPr algn="ctr"/>
            <a:r>
              <a:rPr lang="en-US" sz="3600" i="0" dirty="0">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sp>
        <p:nvSpPr>
          <p:cNvPr id="3" name="Subtitle 2">
            <a:extLst>
              <a:ext uri="{FF2B5EF4-FFF2-40B4-BE49-F238E27FC236}">
                <a16:creationId xmlns:a16="http://schemas.microsoft.com/office/drawing/2014/main" id="{9C3DF0BE-5C8D-4350-84CA-EF805BDA52AC}"/>
              </a:ext>
            </a:extLst>
          </p:cNvPr>
          <p:cNvSpPr>
            <a:spLocks noGrp="1"/>
          </p:cNvSpPr>
          <p:nvPr>
            <p:ph type="subTitle" idx="1"/>
          </p:nvPr>
        </p:nvSpPr>
        <p:spPr>
          <a:xfrm>
            <a:off x="6096000" y="6097990"/>
            <a:ext cx="5147960" cy="442541"/>
          </a:xfrm>
        </p:spPr>
        <p:txBody>
          <a:bodyPr>
            <a:normAutofit/>
          </a:bodyPr>
          <a:lstStyle/>
          <a:p>
            <a:pPr algn="ctr"/>
            <a:r>
              <a:rPr lang="en-US" sz="1800" b="1" dirty="0"/>
              <a:t>23 </a:t>
            </a:r>
            <a:r>
              <a:rPr lang="en-US" sz="1800" b="1" dirty="0" err="1"/>
              <a:t>feb</a:t>
            </a:r>
            <a:r>
              <a:rPr lang="en-US" sz="1800" b="1" dirty="0"/>
              <a:t> 2022</a:t>
            </a:r>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sp>
        <p:nvSpPr>
          <p:cNvPr id="6" name="Rectangle 1">
            <a:extLst>
              <a:ext uri="{FF2B5EF4-FFF2-40B4-BE49-F238E27FC236}">
                <a16:creationId xmlns:a16="http://schemas.microsoft.com/office/drawing/2014/main" id="{F505AAF5-5F4F-4D2B-847B-C26E5EE56A0F}"/>
              </a:ext>
            </a:extLst>
          </p:cNvPr>
          <p:cNvSpPr>
            <a:spLocks noChangeArrowheads="1"/>
          </p:cNvSpPr>
          <p:nvPr/>
        </p:nvSpPr>
        <p:spPr bwMode="auto">
          <a:xfrm>
            <a:off x="-3048" y="-48879"/>
            <a:ext cx="2307709" cy="6955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THE FACULTY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a:ln>
                  <a:noFill/>
                </a:ln>
                <a:solidFill>
                  <a:srgbClr val="7B8C89"/>
                </a:solidFill>
                <a:effectLst/>
                <a:latin typeface="Tahoma" panose="020B0604030504040204" pitchFamily="34" charset="0"/>
                <a:cs typeface="Tahoma" panose="020B0604030504040204" pitchFamily="34" charset="0"/>
              </a:rPr>
              <a:t>Members Before 2009</a:t>
            </a: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Connie Economy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Norman Kutschenreuter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Donald Castellano Hoyt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Collin Furr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Ann L. Riordan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Clinton F. Dunagan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2009 – 2013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Joseph Allen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John Travis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2013 – 2014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Marie Pannier Feldmeier</a:t>
            </a:r>
            <a:r>
              <a:rPr kumimoji="0" lang="en-US" altLang="en-US" sz="1000" b="0"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a:t>
            </a:r>
            <a:r>
              <a:rPr kumimoji="0" lang="en-US" altLang="en-US" sz="1000" b="0"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lang="en-US" altLang="en-US" sz="1000" dirty="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2014 – 2018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Matthew Fuller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2018 – 2020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Matthew Fuller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Andrew Hill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Charlie Langston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Fulbright Scholars-in-Residence</a:t>
            </a:r>
            <a:r>
              <a:rPr kumimoji="0" lang="en-US" altLang="en-US" sz="1000" b="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​Richard Naylor (2016)</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Yvonne Naylor (2016)</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t>Derick Wilson (2019 - 2020)</a:t>
            </a:r>
            <a:br>
              <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rPr>
            </a:br>
            <a:endParaRPr kumimoji="0" lang="en-US" altLang="en-US" sz="1000" b="1" i="0" u="none" strike="noStrike" cap="none" normalizeH="0" baseline="0" dirty="0">
              <a:ln>
                <a:noFill/>
              </a:ln>
              <a:solidFill>
                <a:srgbClr val="2A2A2A"/>
              </a:solidFill>
              <a:effectLst/>
              <a:latin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Adjuvant Members of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sng" strike="noStrike" cap="none" normalizeH="0" baseline="0" dirty="0">
                <a:ln>
                  <a:noFill/>
                </a:ln>
                <a:solidFill>
                  <a:srgbClr val="7B8C89"/>
                </a:solidFill>
                <a:effectLst/>
                <a:latin typeface="Tahoma" panose="020B0604030504040204" pitchFamily="34" charset="0"/>
                <a:cs typeface="Tahoma" panose="020B0604030504040204" pitchFamily="34" charset="0"/>
              </a:rPr>
              <a:t>Philosophy Faculty</a:t>
            </a:r>
            <a:r>
              <a:rPr kumimoji="0" lang="en-US" altLang="en-US" sz="1000" i="0" u="none" strike="noStrike" cap="none" normalizeH="0" baseline="0" dirty="0">
                <a:ln>
                  <a:noFill/>
                </a:ln>
                <a:solidFill>
                  <a:srgbClr val="7B8C89"/>
                </a:solidFill>
                <a:effectLst/>
                <a:latin typeface="Tahoma" panose="020B0604030504040204" pitchFamily="34" charset="0"/>
                <a:cs typeface="Tahoma" panose="020B0604030504040204" pitchFamily="34" charset="0"/>
              </a:rPr>
              <a:t>:</a:t>
            </a:r>
            <a:br>
              <a:rPr kumimoji="0" lang="en-US" altLang="en-US" sz="1000" b="1" i="0" u="none" strike="noStrike" cap="none" normalizeH="0" baseline="0" dirty="0">
                <a:ln>
                  <a:noFill/>
                </a:ln>
                <a:solidFill>
                  <a:srgbClr val="7B8C89"/>
                </a:solidFill>
                <a:effectLst/>
                <a:latin typeface="Tahoma" panose="020B0604030504040204" pitchFamily="34" charset="0"/>
                <a:cs typeface="Tahoma" panose="020B0604030504040204" pitchFamily="34"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Patrick J. Aspell</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b="1" dirty="0">
                <a:solidFill>
                  <a:srgbClr val="248D6C"/>
                </a:solidFill>
                <a:latin typeface="Tahoma" panose="020B0604030504040204" pitchFamily="34" charset="0"/>
                <a:cs typeface="Tahoma" panose="020B0604030504040204" pitchFamily="34" charset="0"/>
              </a:rPr>
              <a:t>Jonathan Paul De Vierville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Jack Ferguson</a:t>
            </a:r>
            <a:r>
              <a:rPr kumimoji="0" lang="en-US" altLang="en-US" sz="1000" b="0" i="0" u="none" strike="noStrike" cap="none" normalizeH="0" baseline="0" dirty="0">
                <a:ln>
                  <a:noFill/>
                </a:ln>
                <a:solidFill>
                  <a:srgbClr val="248D6C"/>
                </a:solidFill>
                <a:effectLst/>
                <a:latin typeface="Tahoma" panose="020B0604030504040204" pitchFamily="34" charset="0"/>
                <a:cs typeface="Tahoma" panose="020B060403050404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Matthew Mangum</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Marshall Naylor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248D6C"/>
                </a:solidFill>
                <a:effectLst/>
                <a:latin typeface="Tahoma" panose="020B0604030504040204" pitchFamily="34" charset="0"/>
                <a:cs typeface="Tahoma" panose="020B0604030504040204" pitchFamily="34" charset="0"/>
              </a:rPr>
              <a:t>Kent Slinker </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descr="A close up of a logo&#10;&#10;Description automatically generated">
            <a:extLst>
              <a:ext uri="{FF2B5EF4-FFF2-40B4-BE49-F238E27FC236}">
                <a16:creationId xmlns:a16="http://schemas.microsoft.com/office/drawing/2014/main" id="{D45A4B3A-82EF-45AB-8735-5428DE69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657" y="131779"/>
            <a:ext cx="5087347" cy="3010069"/>
          </a:xfrm>
          <a:prstGeom prst="rect">
            <a:avLst/>
          </a:prstGeom>
        </p:spPr>
      </p:pic>
    </p:spTree>
    <p:extLst>
      <p:ext uri="{BB962C8B-B14F-4D97-AF65-F5344CB8AC3E}">
        <p14:creationId xmlns:p14="http://schemas.microsoft.com/office/powerpoint/2010/main" val="215729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b="1" dirty="0">
                <a:highlight>
                  <a:srgbClr val="FFFF00"/>
                </a:highlight>
              </a:rPr>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person in a red shirt&#10;&#10;Description automatically generated with medium confidence">
            <a:extLst>
              <a:ext uri="{FF2B5EF4-FFF2-40B4-BE49-F238E27FC236}">
                <a16:creationId xmlns:a16="http://schemas.microsoft.com/office/drawing/2014/main" id="{27F208CB-63FF-4C57-AF6A-4262E85A9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012" y="590632"/>
            <a:ext cx="4119626" cy="3040128"/>
          </a:xfrm>
          <a:prstGeom prst="rect">
            <a:avLst/>
          </a:prstGeom>
        </p:spPr>
      </p:pic>
      <p:pic>
        <p:nvPicPr>
          <p:cNvPr id="9" name="Picture 8" descr="A picture containing text, person, indoor, wall&#10;&#10;Description automatically generated">
            <a:extLst>
              <a:ext uri="{FF2B5EF4-FFF2-40B4-BE49-F238E27FC236}">
                <a16:creationId xmlns:a16="http://schemas.microsoft.com/office/drawing/2014/main" id="{D8F37C11-93A1-4E36-8B2D-9729E6916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011" y="3748344"/>
            <a:ext cx="4119627" cy="2820072"/>
          </a:xfrm>
          <a:prstGeom prst="rect">
            <a:avLst/>
          </a:prstGeom>
        </p:spPr>
      </p:pic>
      <p:pic>
        <p:nvPicPr>
          <p:cNvPr id="11" name="Picture 10" descr="A picture containing text, person, person&#10;&#10;Description automatically generated">
            <a:extLst>
              <a:ext uri="{FF2B5EF4-FFF2-40B4-BE49-F238E27FC236}">
                <a16:creationId xmlns:a16="http://schemas.microsoft.com/office/drawing/2014/main" id="{95EC32EF-28DE-4B09-A49B-74B74FA48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444" y="3748344"/>
            <a:ext cx="4119627" cy="2835052"/>
          </a:xfrm>
          <a:prstGeom prst="rect">
            <a:avLst/>
          </a:prstGeom>
        </p:spPr>
      </p:pic>
      <p:sp>
        <p:nvSpPr>
          <p:cNvPr id="12" name="Oval 11">
            <a:extLst>
              <a:ext uri="{FF2B5EF4-FFF2-40B4-BE49-F238E27FC236}">
                <a16:creationId xmlns:a16="http://schemas.microsoft.com/office/drawing/2014/main" id="{62674199-24FB-482C-BCD7-34DA2895C8D7}"/>
              </a:ext>
            </a:extLst>
          </p:cNvPr>
          <p:cNvSpPr/>
          <p:nvPr/>
        </p:nvSpPr>
        <p:spPr>
          <a:xfrm>
            <a:off x="4142407" y="552450"/>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Faculty Research Lecture Series</a:t>
            </a:r>
          </a:p>
        </p:txBody>
      </p:sp>
    </p:spTree>
    <p:extLst>
      <p:ext uri="{BB962C8B-B14F-4D97-AF65-F5344CB8AC3E}">
        <p14:creationId xmlns:p14="http://schemas.microsoft.com/office/powerpoint/2010/main" val="82670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b="1" dirty="0">
                <a:highlight>
                  <a:srgbClr val="FFFF00"/>
                </a:highlight>
              </a:rPr>
              <a:t>The QEP Program</a:t>
            </a:r>
            <a:r>
              <a:rPr lang="en-US" dirty="0"/>
              <a:t>,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22915CE4-0299-4FCD-8622-07FF5DED2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623" y="1023456"/>
            <a:ext cx="6006519" cy="4504889"/>
          </a:xfrm>
          <a:prstGeom prst="rect">
            <a:avLst/>
          </a:prstGeom>
        </p:spPr>
      </p:pic>
      <p:pic>
        <p:nvPicPr>
          <p:cNvPr id="9" name="Picture 8" descr="Text&#10;&#10;Description automatically generated">
            <a:extLst>
              <a:ext uri="{FF2B5EF4-FFF2-40B4-BE49-F238E27FC236}">
                <a16:creationId xmlns:a16="http://schemas.microsoft.com/office/drawing/2014/main" id="{B67359B9-5E7F-4A24-8721-1C5A1F61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659" y="1023456"/>
            <a:ext cx="2732347" cy="5025006"/>
          </a:xfrm>
          <a:prstGeom prst="rect">
            <a:avLst/>
          </a:prstGeom>
        </p:spPr>
      </p:pic>
    </p:spTree>
    <p:extLst>
      <p:ext uri="{BB962C8B-B14F-4D97-AF65-F5344CB8AC3E}">
        <p14:creationId xmlns:p14="http://schemas.microsoft.com/office/powerpoint/2010/main" val="3720576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b="1" dirty="0">
                <a:highlight>
                  <a:srgbClr val="FFFF00"/>
                </a:highlight>
              </a:rPr>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802F1078-5FA8-4E3C-B18D-B2FA22A90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267" y="0"/>
            <a:ext cx="3125177" cy="790139"/>
          </a:xfrm>
          <a:prstGeom prst="rect">
            <a:avLst/>
          </a:prstGeom>
        </p:spPr>
      </p:pic>
      <p:sp>
        <p:nvSpPr>
          <p:cNvPr id="19" name="Oval 18">
            <a:extLst>
              <a:ext uri="{FF2B5EF4-FFF2-40B4-BE49-F238E27FC236}">
                <a16:creationId xmlns:a16="http://schemas.microsoft.com/office/drawing/2014/main" id="{099F7BD5-7278-420D-8ACD-2073B834CAC9}"/>
              </a:ext>
            </a:extLst>
          </p:cNvPr>
          <p:cNvSpPr/>
          <p:nvPr/>
        </p:nvSpPr>
        <p:spPr>
          <a:xfrm>
            <a:off x="6598989" y="4218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The Intercollegiate Civil Disagreement Partnership</a:t>
            </a:r>
          </a:p>
        </p:txBody>
      </p:sp>
      <p:pic>
        <p:nvPicPr>
          <p:cNvPr id="20" name="Picture 19" descr="Text, chat or text message&#10;&#10;Description automatically generated">
            <a:extLst>
              <a:ext uri="{FF2B5EF4-FFF2-40B4-BE49-F238E27FC236}">
                <a16:creationId xmlns:a16="http://schemas.microsoft.com/office/drawing/2014/main" id="{DDCC16E4-8323-4501-B5FD-03F2DD297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645" y="2252492"/>
            <a:ext cx="3201811" cy="4401115"/>
          </a:xfrm>
          <a:prstGeom prst="rect">
            <a:avLst/>
          </a:prstGeom>
        </p:spPr>
      </p:pic>
      <p:pic>
        <p:nvPicPr>
          <p:cNvPr id="22" name="Picture 21" descr="Diagram&#10;&#10;Description automatically generated">
            <a:extLst>
              <a:ext uri="{FF2B5EF4-FFF2-40B4-BE49-F238E27FC236}">
                <a16:creationId xmlns:a16="http://schemas.microsoft.com/office/drawing/2014/main" id="{FC129F41-534F-4692-9198-17267FDFC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3321" y="2170778"/>
            <a:ext cx="2848795" cy="4401115"/>
          </a:xfrm>
          <a:prstGeom prst="rect">
            <a:avLst/>
          </a:prstGeom>
        </p:spPr>
      </p:pic>
    </p:spTree>
    <p:extLst>
      <p:ext uri="{BB962C8B-B14F-4D97-AF65-F5344CB8AC3E}">
        <p14:creationId xmlns:p14="http://schemas.microsoft.com/office/powerpoint/2010/main" val="347996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Today!</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2021 Outstanding Student Award</a:t>
            </a:r>
          </a:p>
          <a:p>
            <a:pPr marL="0" indent="0" algn="ctr">
              <a:buNone/>
            </a:pPr>
            <a:endParaRPr lang="en-US" dirty="0"/>
          </a:p>
        </p:txBody>
      </p:sp>
      <p:pic>
        <p:nvPicPr>
          <p:cNvPr id="17" name="Picture 16" descr="Text&#10;&#10;Description automatically generated">
            <a:extLst>
              <a:ext uri="{FF2B5EF4-FFF2-40B4-BE49-F238E27FC236}">
                <a16:creationId xmlns:a16="http://schemas.microsoft.com/office/drawing/2014/main" id="{05E2A4D5-2FBA-4895-9886-7506E40A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26" y="1866960"/>
            <a:ext cx="8732119" cy="4366060"/>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071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Today!</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2021 Outstanding Student Award</a:t>
            </a:r>
          </a:p>
          <a:p>
            <a:pPr marL="0" indent="0" algn="ctr">
              <a:buNone/>
            </a:pPr>
            <a:r>
              <a:rPr lang="en-US" dirty="0"/>
              <a:t>The Ethics Bowl Team</a:t>
            </a:r>
          </a:p>
          <a:p>
            <a:pPr marL="0" indent="0" algn="ctr">
              <a:buNone/>
            </a:pPr>
            <a:endParaRPr lang="en-US" dirty="0"/>
          </a:p>
        </p:txBody>
      </p:sp>
      <p:pic>
        <p:nvPicPr>
          <p:cNvPr id="11" name="Picture 10" descr="Text&#10;&#10;Description automatically generated">
            <a:extLst>
              <a:ext uri="{FF2B5EF4-FFF2-40B4-BE49-F238E27FC236}">
                <a16:creationId xmlns:a16="http://schemas.microsoft.com/office/drawing/2014/main" id="{23EE599E-29B0-4101-809F-330DC07F3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917" y="1749019"/>
            <a:ext cx="6430298" cy="4684931"/>
          </a:xfrm>
          <a:prstGeom prst="rect">
            <a:avLst/>
          </a:prstGeom>
        </p:spPr>
      </p:pic>
      <p:pic>
        <p:nvPicPr>
          <p:cNvPr id="13" name="Picture 12" descr="Logo&#10;&#10;Description automatically generated">
            <a:extLst>
              <a:ext uri="{FF2B5EF4-FFF2-40B4-BE49-F238E27FC236}">
                <a16:creationId xmlns:a16="http://schemas.microsoft.com/office/drawing/2014/main" id="{5ABD485E-843E-4E70-8825-C6C75716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5342"/>
            <a:ext cx="7155809" cy="1901543"/>
          </a:xfrm>
          <a:prstGeom prst="rect">
            <a:avLst/>
          </a:prstGeom>
        </p:spPr>
      </p:pic>
      <p:pic>
        <p:nvPicPr>
          <p:cNvPr id="14" name="Picture 13" descr="A picture containing text, wall, indoor, person&#10;&#10;Description automatically generated">
            <a:extLst>
              <a:ext uri="{FF2B5EF4-FFF2-40B4-BE49-F238E27FC236}">
                <a16:creationId xmlns:a16="http://schemas.microsoft.com/office/drawing/2014/main" id="{5DCAC5A1-BFBB-4AD9-936B-E7B45FC25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99546"/>
            <a:ext cx="7155809" cy="2734404"/>
          </a:xfrm>
          <a:prstGeom prst="rect">
            <a:avLst/>
          </a:prstGeom>
        </p:spPr>
      </p:pic>
    </p:spTree>
    <p:extLst>
      <p:ext uri="{BB962C8B-B14F-4D97-AF65-F5344CB8AC3E}">
        <p14:creationId xmlns:p14="http://schemas.microsoft.com/office/powerpoint/2010/main" val="2512479479"/>
      </p:ext>
    </p:extLst>
  </p:cSld>
  <p:clrMapOvr>
    <a:masterClrMapping/>
  </p:clrMapOvr>
</p:sld>
</file>

<file path=ppt/theme/theme1.xml><?xml version="1.0" encoding="utf-8"?>
<a:theme xmlns:a="http://schemas.openxmlformats.org/drawingml/2006/main" name="BrushVTI">
  <a:themeElements>
    <a:clrScheme name="AnalogousFromRegularSeedRightStep">
      <a:dk1>
        <a:srgbClr val="000000"/>
      </a:dk1>
      <a:lt1>
        <a:srgbClr val="FFFFFF"/>
      </a:lt1>
      <a:dk2>
        <a:srgbClr val="243141"/>
      </a:dk2>
      <a:lt2>
        <a:srgbClr val="E8E2E2"/>
      </a:lt2>
      <a:accent1>
        <a:srgbClr val="45AFB0"/>
      </a:accent1>
      <a:accent2>
        <a:srgbClr val="3B7EB1"/>
      </a:accent2>
      <a:accent3>
        <a:srgbClr val="4D5FC3"/>
      </a:accent3>
      <a:accent4>
        <a:srgbClr val="684BB8"/>
      </a:accent4>
      <a:accent5>
        <a:srgbClr val="9D4DC3"/>
      </a:accent5>
      <a:accent6>
        <a:srgbClr val="B13BA6"/>
      </a:accent6>
      <a:hlink>
        <a:srgbClr val="C6555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4132</TotalTime>
  <Words>1793</Words>
  <Application>Microsoft Office PowerPoint</Application>
  <PresentationFormat>Widescreen</PresentationFormat>
  <Paragraphs>353</Paragraphs>
  <Slides>46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Century Gothic</vt:lpstr>
      <vt:lpstr>Elephant</vt:lpstr>
      <vt:lpstr>Quattrocento Sans</vt:lpstr>
      <vt:lpstr>Tahoma</vt:lpstr>
      <vt:lpstr>Times New Roman</vt:lpstr>
      <vt:lpstr>BrushVTI</vt:lpstr>
      <vt:lpstr>Annual Awards Ceremony  The Philosophy Faculty of St. Philip’s College</vt:lpstr>
      <vt:lpstr>PowerPoint Presentation</vt:lpstr>
      <vt:lpstr>PowerPoint Presentation</vt:lpstr>
      <vt:lpstr>PowerPoint Presentation</vt:lpstr>
      <vt:lpstr>PowerPoint Presentation</vt:lpstr>
      <vt:lpstr>PowerPoint Presentation</vt:lpstr>
      <vt:lpstr>PowerPoint Presentation</vt:lpstr>
      <vt:lpstr>Today!</vt:lpstr>
      <vt:lpstr>Today!</vt:lpstr>
      <vt:lpstr>Today!</vt:lpstr>
      <vt:lpstr>Today!</vt:lpstr>
      <vt:lpstr>Today!</vt:lpstr>
      <vt:lpstr>Today!</vt:lpstr>
      <vt:lpstr>Bravo!</vt:lpstr>
      <vt:lpstr>Bravo!</vt:lpstr>
      <vt:lpstr>Bravo!</vt:lpstr>
      <vt:lpstr>Bravo!</vt:lpstr>
      <vt:lpstr>Bravo!</vt:lpstr>
      <vt:lpstr>Bravo!</vt:lpstr>
      <vt:lpstr>Bravo!</vt:lpstr>
      <vt:lpstr>Bravo!</vt:lpstr>
      <vt:lpstr>Bravo!</vt:lpstr>
      <vt:lpstr>Bravo!</vt:lpstr>
      <vt:lpstr>PowerPoint Presentation</vt:lpstr>
      <vt:lpstr>PowerPoint Presentation</vt:lpstr>
      <vt:lpstr>PowerPoint Presentation</vt:lpstr>
      <vt:lpstr>PowerPoint Presentation</vt:lpstr>
      <vt:lpstr>PowerPoint Presentation</vt:lpstr>
      <vt:lpstr>PowerPoint Presentation</vt:lpstr>
      <vt:lpstr>Bravo!</vt:lpstr>
      <vt:lpstr>Bravo!</vt:lpstr>
      <vt:lpstr>Brava!</vt:lpstr>
      <vt:lpstr>Brava!</vt:lpstr>
      <vt:lpstr>Brava!</vt:lpstr>
      <vt:lpstr>Brava!</vt:lpstr>
      <vt:lpstr>Brava!</vt:lpstr>
      <vt:lpstr>Brava!</vt:lpstr>
      <vt:lpstr>Brava!</vt:lpstr>
      <vt:lpstr>Brava!</vt:lpstr>
      <vt:lpstr>Bravo!</vt:lpstr>
      <vt:lpstr>Bravo!</vt:lpstr>
      <vt:lpstr>Bravo!</vt:lpstr>
      <vt:lpstr>Bravo!</vt:lpstr>
      <vt:lpstr>Bravo!</vt:lpstr>
      <vt:lpstr>Save the Date!  October 13, 2023  50th Anniversary Celebration   The Philosophy Faculty of St. Philip’s College</vt:lpstr>
      <vt:lpstr>Annual Awards Ceremony  The Philosophy Faculty of St. Philip’s College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Awards Ceremony  Philosophy</dc:title>
  <dc:creator>Andrew Hill</dc:creator>
  <cp:lastModifiedBy>Hill, Andrew</cp:lastModifiedBy>
  <cp:revision>55</cp:revision>
  <dcterms:created xsi:type="dcterms:W3CDTF">2020-12-03T01:29:17Z</dcterms:created>
  <dcterms:modified xsi:type="dcterms:W3CDTF">2022-02-14T23:33:03Z</dcterms:modified>
</cp:coreProperties>
</file>