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85" r:id="rId2"/>
    <p:sldId id="404" r:id="rId3"/>
    <p:sldId id="403" r:id="rId4"/>
    <p:sldId id="401" r:id="rId5"/>
    <p:sldId id="402" r:id="rId6"/>
    <p:sldId id="257" r:id="rId7"/>
    <p:sldId id="259" r:id="rId8"/>
    <p:sldId id="258" r:id="rId9"/>
    <p:sldId id="331" r:id="rId10"/>
    <p:sldId id="332" r:id="rId11"/>
    <p:sldId id="291" r:id="rId12"/>
    <p:sldId id="260" r:id="rId13"/>
    <p:sldId id="372" r:id="rId14"/>
    <p:sldId id="370" r:id="rId15"/>
    <p:sldId id="371" r:id="rId16"/>
    <p:sldId id="394" r:id="rId17"/>
    <p:sldId id="388" r:id="rId18"/>
    <p:sldId id="297" r:id="rId19"/>
    <p:sldId id="369" r:id="rId20"/>
    <p:sldId id="399" r:id="rId21"/>
    <p:sldId id="386" r:id="rId22"/>
    <p:sldId id="395" r:id="rId23"/>
    <p:sldId id="356" r:id="rId24"/>
    <p:sldId id="381" r:id="rId25"/>
    <p:sldId id="315" r:id="rId26"/>
    <p:sldId id="387" r:id="rId27"/>
    <p:sldId id="410" r:id="rId28"/>
    <p:sldId id="408" r:id="rId29"/>
    <p:sldId id="405" r:id="rId30"/>
    <p:sldId id="341" r:id="rId31"/>
    <p:sldId id="311" r:id="rId32"/>
    <p:sldId id="352" r:id="rId33"/>
    <p:sldId id="398" r:id="rId34"/>
    <p:sldId id="396" r:id="rId35"/>
    <p:sldId id="336" r:id="rId36"/>
    <p:sldId id="303" r:id="rId37"/>
    <p:sldId id="389" r:id="rId38"/>
    <p:sldId id="390" r:id="rId39"/>
    <p:sldId id="353" r:id="rId40"/>
    <p:sldId id="338" r:id="rId41"/>
    <p:sldId id="31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12/5/2022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38548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12/5/2022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3680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12/5/2022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1020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12/5/2022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9687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12/5/2022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541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12/5/2022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448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12/5/2022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14770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12/5/2022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05191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12/5/2022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7768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12/5/2022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1352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12/5/2022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1576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12/5/2022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088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12/5/2022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95274409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0" r:id="rId6"/>
    <p:sldLayoutId id="2147483675" r:id="rId7"/>
    <p:sldLayoutId id="2147483676" r:id="rId8"/>
    <p:sldLayoutId id="2147483677" r:id="rId9"/>
    <p:sldLayoutId id="2147483678" r:id="rId10"/>
    <p:sldLayoutId id="2147483679" r:id="rId11"/>
    <p:sldLayoutId id="2147483681"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philosophyawards.com/" TargetMode="External"/><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hyperlink" Target="https://www.philosophyawards.com/" TargetMode="External"/><Relationship Id="rId7" Type="http://schemas.openxmlformats.org/officeDocument/2006/relationships/image" Target="../media/image80.jpg"/><Relationship Id="rId12" Type="http://schemas.openxmlformats.org/officeDocument/2006/relationships/image" Target="../media/image8.PNG"/><Relationship Id="rId2" Type="http://schemas.openxmlformats.org/officeDocument/2006/relationships/image" Target="../media/image79.jpeg"/><Relationship Id="rId1" Type="http://schemas.openxmlformats.org/officeDocument/2006/relationships/slideLayout" Target="../slideLayouts/slideLayout1.xml"/><Relationship Id="rId6" Type="http://schemas.openxmlformats.org/officeDocument/2006/relationships/image" Target="../media/image13.jpg"/><Relationship Id="rId11" Type="http://schemas.openxmlformats.org/officeDocument/2006/relationships/image" Target="../media/image7.PNG"/><Relationship Id="rId5" Type="http://schemas.openxmlformats.org/officeDocument/2006/relationships/image" Target="../media/image14.jp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hyperlink" Target="https://www.philosophyawards.com/" TargetMode="External"/><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7C3F6829-570A-4A92-8005-040429993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33" y="0"/>
            <a:ext cx="11439533" cy="6858000"/>
          </a:xfrm>
          <a:prstGeom prst="rect">
            <a:avLst/>
          </a:prstGeom>
        </p:spPr>
      </p:pic>
      <p:sp useBgFill="1">
        <p:nvSpPr>
          <p:cNvPr id="13" name="Rectangle 8">
            <a:extLst>
              <a:ext uri="{FF2B5EF4-FFF2-40B4-BE49-F238E27FC236}">
                <a16:creationId xmlns:a16="http://schemas.microsoft.com/office/drawing/2014/main" id="{764E0904-5ABD-4DC7-8562-C38580C95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ap&#10;&#10;Description automatically generated">
            <a:extLst>
              <a:ext uri="{FF2B5EF4-FFF2-40B4-BE49-F238E27FC236}">
                <a16:creationId xmlns:a16="http://schemas.microsoft.com/office/drawing/2014/main" id="{A14CE952-420B-47B4-868E-43CCA1022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31" y="-226503"/>
            <a:ext cx="11902397" cy="7250083"/>
          </a:xfrm>
          <a:prstGeom prst="rect">
            <a:avLst/>
          </a:pr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4658355" y="4968194"/>
            <a:ext cx="5793152" cy="1629159"/>
          </a:xfrm>
        </p:spPr>
        <p:txBody>
          <a:bodyPr anchor="b">
            <a:normAutofit fontScale="90000"/>
          </a:bodyPr>
          <a:lstStyle/>
          <a:p>
            <a:pPr algn="ctr"/>
            <a:r>
              <a:rPr lang="en-US" sz="3600" i="0" dirty="0">
                <a:highlight>
                  <a:srgbClr val="FFFF00"/>
                </a:highlight>
                <a:hlinkClick r:id="rId3"/>
              </a:rPr>
              <a:t>Annual Awards Ceremony</a:t>
            </a:r>
            <a:br>
              <a:rPr lang="en-US" sz="3600" i="0" dirty="0"/>
            </a:br>
            <a:br>
              <a:rPr lang="en-US" sz="3600" i="0" dirty="0"/>
            </a:br>
            <a:r>
              <a:rPr lang="en-US" sz="3600" i="0" dirty="0"/>
              <a:t>The Philosophy Faculty</a:t>
            </a:r>
            <a:br>
              <a:rPr lang="en-US" sz="3600" i="0" dirty="0"/>
            </a:br>
            <a:r>
              <a:rPr lang="en-US" sz="3600" dirty="0"/>
              <a:t>of</a:t>
            </a:r>
            <a:br>
              <a:rPr lang="en-US" sz="3600" i="0" dirty="0"/>
            </a:br>
            <a:r>
              <a:rPr lang="en-US" sz="3600" i="0" dirty="0"/>
              <a:t>St. Philip’s College</a:t>
            </a:r>
            <a:endParaRPr lang="en-US" sz="3600" dirty="0"/>
          </a:p>
        </p:txBody>
      </p:sp>
      <p:pic>
        <p:nvPicPr>
          <p:cNvPr id="16" name="Picture 15" descr="A picture containing text, person, person, suit&#10;&#10;Description automatically generated">
            <a:extLst>
              <a:ext uri="{FF2B5EF4-FFF2-40B4-BE49-F238E27FC236}">
                <a16:creationId xmlns:a16="http://schemas.microsoft.com/office/drawing/2014/main" id="{2253E064-2C4E-4FDF-9721-6CF16C2D3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2206" y="0"/>
            <a:ext cx="1814409" cy="1905291"/>
          </a:xfrm>
          <a:prstGeom prst="rect">
            <a:avLst/>
          </a:prstGeom>
        </p:spPr>
      </p:pic>
      <p:pic>
        <p:nvPicPr>
          <p:cNvPr id="4" name="Picture 3">
            <a:extLst>
              <a:ext uri="{FF2B5EF4-FFF2-40B4-BE49-F238E27FC236}">
                <a16:creationId xmlns:a16="http://schemas.microsoft.com/office/drawing/2014/main" id="{D285E13A-AB1C-4C5A-8C70-052A60DB3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055" y="-380716"/>
            <a:ext cx="2119376" cy="2255030"/>
          </a:xfrm>
          <a:prstGeom prst="rect">
            <a:avLst/>
          </a:prstGeom>
        </p:spPr>
      </p:pic>
      <p:pic>
        <p:nvPicPr>
          <p:cNvPr id="8" name="Picture 7" descr="A person wearing a suit and tie&#10;&#10;Description automatically generated with medium confidence">
            <a:extLst>
              <a:ext uri="{FF2B5EF4-FFF2-40B4-BE49-F238E27FC236}">
                <a16:creationId xmlns:a16="http://schemas.microsoft.com/office/drawing/2014/main" id="{1559E7E4-A4FD-ADEC-F151-C873D915D7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7990" y="-97759"/>
            <a:ext cx="1623883" cy="1987565"/>
          </a:xfrm>
          <a:prstGeom prst="rect">
            <a:avLst/>
          </a:prstGeom>
        </p:spPr>
      </p:pic>
      <p:pic>
        <p:nvPicPr>
          <p:cNvPr id="11" name="Picture 10" descr="Shape&#10;&#10;Description automatically generated">
            <a:extLst>
              <a:ext uri="{FF2B5EF4-FFF2-40B4-BE49-F238E27FC236}">
                <a16:creationId xmlns:a16="http://schemas.microsoft.com/office/drawing/2014/main" id="{563B1250-E244-9FAD-A384-E19AB3CED9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559" y="1923193"/>
            <a:ext cx="2214872" cy="519185"/>
          </a:xfrm>
          <a:prstGeom prst="rect">
            <a:avLst/>
          </a:prstGeom>
        </p:spPr>
      </p:pic>
      <p:pic>
        <p:nvPicPr>
          <p:cNvPr id="14" name="Picture 13" descr="Shape, rectangle&#10;&#10;Description automatically generated">
            <a:extLst>
              <a:ext uri="{FF2B5EF4-FFF2-40B4-BE49-F238E27FC236}">
                <a16:creationId xmlns:a16="http://schemas.microsoft.com/office/drawing/2014/main" id="{2B191140-61ED-D187-B39D-E4505D2DD1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9917" y="1923193"/>
            <a:ext cx="2214871" cy="532329"/>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F90DF297-8D06-1EBF-AAB2-FCFC0CD1A1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1419" y="1938678"/>
            <a:ext cx="2214872" cy="519185"/>
          </a:xfrm>
          <a:prstGeom prst="rect">
            <a:avLst/>
          </a:prstGeom>
        </p:spPr>
      </p:pic>
      <p:sp>
        <p:nvSpPr>
          <p:cNvPr id="23" name="Oval 22">
            <a:extLst>
              <a:ext uri="{FF2B5EF4-FFF2-40B4-BE49-F238E27FC236}">
                <a16:creationId xmlns:a16="http://schemas.microsoft.com/office/drawing/2014/main" id="{737F0E2F-1121-8E7F-68D6-5C6C0892A48F}"/>
              </a:ext>
            </a:extLst>
          </p:cNvPr>
          <p:cNvSpPr/>
          <p:nvPr/>
        </p:nvSpPr>
        <p:spPr>
          <a:xfrm>
            <a:off x="706893" y="4392012"/>
            <a:ext cx="1810401" cy="1809572"/>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400" b="1" dirty="0">
                <a:solidFill>
                  <a:schemeClr val="tx1"/>
                </a:solidFill>
                <a:effectLst/>
                <a:ea typeface="Calibri" panose="020F0502020204030204" pitchFamily="34" charset="0"/>
                <a:cs typeface="Times New Roman" panose="02020603050405020304" pitchFamily="18" charset="0"/>
              </a:rPr>
              <a:t>07</a:t>
            </a:r>
          </a:p>
          <a:p>
            <a:pPr marL="0" marR="0" algn="ctr">
              <a:lnSpc>
                <a:spcPct val="107000"/>
              </a:lnSpc>
              <a:spcBef>
                <a:spcPts val="0"/>
              </a:spcBef>
              <a:spcAft>
                <a:spcPts val="800"/>
              </a:spcAft>
            </a:pPr>
            <a:r>
              <a:rPr lang="en-US" sz="1400" b="1" dirty="0">
                <a:solidFill>
                  <a:schemeClr val="tx1"/>
                </a:solidFill>
                <a:effectLst/>
                <a:ea typeface="Calibri" panose="020F0502020204030204" pitchFamily="34" charset="0"/>
                <a:cs typeface="Times New Roman" panose="02020603050405020304" pitchFamily="18" charset="0"/>
              </a:rPr>
              <a:t>December 2022</a:t>
            </a:r>
          </a:p>
        </p:txBody>
      </p:sp>
      <p:pic>
        <p:nvPicPr>
          <p:cNvPr id="9" name="Picture 8" descr="A person smiling for the camera&#10;&#10;Description automatically generated with medium confidence">
            <a:extLst>
              <a:ext uri="{FF2B5EF4-FFF2-40B4-BE49-F238E27FC236}">
                <a16:creationId xmlns:a16="http://schemas.microsoft.com/office/drawing/2014/main" id="{D9FD9DEB-000D-E828-417C-8A6C2353AB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03065" y="-69424"/>
            <a:ext cx="1465483" cy="1959230"/>
          </a:xfrm>
          <a:prstGeom prst="rect">
            <a:avLst/>
          </a:prstGeom>
        </p:spPr>
      </p:pic>
      <p:pic>
        <p:nvPicPr>
          <p:cNvPr id="15" name="Picture 14" descr="Shape&#10;&#10;Description automatically generated">
            <a:extLst>
              <a:ext uri="{FF2B5EF4-FFF2-40B4-BE49-F238E27FC236}">
                <a16:creationId xmlns:a16="http://schemas.microsoft.com/office/drawing/2014/main" id="{38F7E0A6-4FA1-88D6-70A3-D4C96DD081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62922" y="1926026"/>
            <a:ext cx="2300421" cy="526662"/>
          </a:xfrm>
          <a:prstGeom prst="rect">
            <a:avLst/>
          </a:prstGeom>
        </p:spPr>
      </p:pic>
    </p:spTree>
    <p:extLst>
      <p:ext uri="{BB962C8B-B14F-4D97-AF65-F5344CB8AC3E}">
        <p14:creationId xmlns:p14="http://schemas.microsoft.com/office/powerpoint/2010/main" val="3948933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b="1" dirty="0">
                <a:highlight>
                  <a:srgbClr val="FFFF00"/>
                </a:highlight>
              </a:rPr>
              <a:t>The QEP Program</a:t>
            </a:r>
            <a:r>
              <a:rPr lang="en-US" dirty="0"/>
              <a:t>,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6" name="Picture 5" descr="A close up of a logo&#10;&#10;Description automatically generated">
            <a:extLst>
              <a:ext uri="{FF2B5EF4-FFF2-40B4-BE49-F238E27FC236}">
                <a16:creationId xmlns:a16="http://schemas.microsoft.com/office/drawing/2014/main" id="{C6C0FE39-2298-4049-B9F5-D7F4AFA7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22915CE4-0299-4FCD-8622-07FF5DED2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623" y="1023456"/>
            <a:ext cx="6006519" cy="4504889"/>
          </a:xfrm>
          <a:prstGeom prst="rect">
            <a:avLst/>
          </a:prstGeom>
        </p:spPr>
      </p:pic>
      <p:pic>
        <p:nvPicPr>
          <p:cNvPr id="9" name="Picture 8" descr="Text&#10;&#10;Description automatically generated">
            <a:extLst>
              <a:ext uri="{FF2B5EF4-FFF2-40B4-BE49-F238E27FC236}">
                <a16:creationId xmlns:a16="http://schemas.microsoft.com/office/drawing/2014/main" id="{B67359B9-5E7F-4A24-8721-1C5A1F61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659" y="1023456"/>
            <a:ext cx="2732347" cy="5025006"/>
          </a:xfrm>
          <a:prstGeom prst="rect">
            <a:avLst/>
          </a:prstGeom>
        </p:spPr>
      </p:pic>
    </p:spTree>
    <p:extLst>
      <p:ext uri="{BB962C8B-B14F-4D97-AF65-F5344CB8AC3E}">
        <p14:creationId xmlns:p14="http://schemas.microsoft.com/office/powerpoint/2010/main" val="3720576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b="1" dirty="0">
                <a:highlight>
                  <a:srgbClr val="FFFF00"/>
                </a:highlight>
              </a:rPr>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802F1078-5FA8-4E3C-B18D-B2FA22A90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267" y="0"/>
            <a:ext cx="3125177" cy="790139"/>
          </a:xfrm>
          <a:prstGeom prst="rect">
            <a:avLst/>
          </a:prstGeom>
        </p:spPr>
      </p:pic>
      <p:sp>
        <p:nvSpPr>
          <p:cNvPr id="19" name="Oval 18">
            <a:extLst>
              <a:ext uri="{FF2B5EF4-FFF2-40B4-BE49-F238E27FC236}">
                <a16:creationId xmlns:a16="http://schemas.microsoft.com/office/drawing/2014/main" id="{099F7BD5-7278-420D-8ACD-2073B834CAC9}"/>
              </a:ext>
            </a:extLst>
          </p:cNvPr>
          <p:cNvSpPr/>
          <p:nvPr/>
        </p:nvSpPr>
        <p:spPr>
          <a:xfrm>
            <a:off x="6598989" y="4218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solidFill>
                  <a:schemeClr val="tx1"/>
                </a:solidFill>
                <a:effectLst/>
                <a:ea typeface="Calibri" panose="020F0502020204030204" pitchFamily="34" charset="0"/>
                <a:cs typeface="Times New Roman" panose="02020603050405020304" pitchFamily="18" charset="0"/>
              </a:rPr>
              <a:t>The Intercollegiate Civil Disagreement Partnership</a:t>
            </a:r>
          </a:p>
        </p:txBody>
      </p:sp>
      <p:pic>
        <p:nvPicPr>
          <p:cNvPr id="20" name="Picture 19" descr="Text, chat or text message&#10;&#10;Description automatically generated">
            <a:extLst>
              <a:ext uri="{FF2B5EF4-FFF2-40B4-BE49-F238E27FC236}">
                <a16:creationId xmlns:a16="http://schemas.microsoft.com/office/drawing/2014/main" id="{DDCC16E4-8323-4501-B5FD-03F2DD297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645" y="2252492"/>
            <a:ext cx="3201811" cy="4401115"/>
          </a:xfrm>
          <a:prstGeom prst="rect">
            <a:avLst/>
          </a:prstGeom>
        </p:spPr>
      </p:pic>
      <p:pic>
        <p:nvPicPr>
          <p:cNvPr id="22" name="Picture 21" descr="Diagram&#10;&#10;Description automatically generated">
            <a:extLst>
              <a:ext uri="{FF2B5EF4-FFF2-40B4-BE49-F238E27FC236}">
                <a16:creationId xmlns:a16="http://schemas.microsoft.com/office/drawing/2014/main" id="{FC129F41-534F-4692-9198-17267FDFC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3321" y="2170778"/>
            <a:ext cx="2848795" cy="4401115"/>
          </a:xfrm>
          <a:prstGeom prst="rect">
            <a:avLst/>
          </a:prstGeom>
        </p:spPr>
      </p:pic>
    </p:spTree>
    <p:extLst>
      <p:ext uri="{BB962C8B-B14F-4D97-AF65-F5344CB8AC3E}">
        <p14:creationId xmlns:p14="http://schemas.microsoft.com/office/powerpoint/2010/main" val="3479961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Today!</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2022 Outstanding Student Award</a:t>
            </a:r>
          </a:p>
          <a:p>
            <a:pPr marL="0" indent="0" algn="ctr">
              <a:buNone/>
            </a:pPr>
            <a:endParaRPr lang="en-US" dirty="0"/>
          </a:p>
        </p:txBody>
      </p:sp>
      <p:pic>
        <p:nvPicPr>
          <p:cNvPr id="6" name="Picture 5">
            <a:extLst>
              <a:ext uri="{FF2B5EF4-FFF2-40B4-BE49-F238E27FC236}">
                <a16:creationId xmlns:a16="http://schemas.microsoft.com/office/drawing/2014/main" id="{AABCF98E-35FB-2E75-1C7A-CA94AF745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413" y="1707466"/>
            <a:ext cx="6732601" cy="5048066"/>
          </a:xfrm>
          <a:prstGeom prst="rect">
            <a:avLst/>
          </a:prstGeom>
        </p:spPr>
      </p:pic>
      <p:sp>
        <p:nvSpPr>
          <p:cNvPr id="18" name="Oval 17">
            <a:extLst>
              <a:ext uri="{FF2B5EF4-FFF2-40B4-BE49-F238E27FC236}">
                <a16:creationId xmlns:a16="http://schemas.microsoft.com/office/drawing/2014/main" id="{63B8C670-8A55-440E-9A10-2D5A3BB86257}"/>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0714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2022 Outstanding Student Award</a:t>
            </a:r>
          </a:p>
          <a:p>
            <a:pPr marL="0" indent="0" algn="ctr">
              <a:buNone/>
            </a:pPr>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CD11304C-52C2-85B8-D403-CED2C9369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896" y="1707466"/>
            <a:ext cx="7265316" cy="3972736"/>
          </a:xfrm>
          <a:prstGeom prst="rect">
            <a:avLst/>
          </a:prstGeom>
        </p:spPr>
      </p:pic>
      <p:sp>
        <p:nvSpPr>
          <p:cNvPr id="18" name="Oval 17">
            <a:extLst>
              <a:ext uri="{FF2B5EF4-FFF2-40B4-BE49-F238E27FC236}">
                <a16:creationId xmlns:a16="http://schemas.microsoft.com/office/drawing/2014/main" id="{63B8C670-8A55-440E-9A10-2D5A3BB86257}"/>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F34619C-1063-4920-B260-068DC8A861A8}"/>
              </a:ext>
            </a:extLst>
          </p:cNvPr>
          <p:cNvPicPr>
            <a:picLocks noChangeAspect="1"/>
          </p:cNvPicPr>
          <p:nvPr/>
        </p:nvPicPr>
        <p:blipFill>
          <a:blip r:embed="rId3"/>
          <a:stretch>
            <a:fillRect/>
          </a:stretch>
        </p:blipFill>
        <p:spPr>
          <a:xfrm>
            <a:off x="524313" y="5109973"/>
            <a:ext cx="4609750" cy="1224258"/>
          </a:xfrm>
          <a:prstGeom prst="rect">
            <a:avLst/>
          </a:prstGeom>
        </p:spPr>
      </p:pic>
    </p:spTree>
    <p:extLst>
      <p:ext uri="{BB962C8B-B14F-4D97-AF65-F5344CB8AC3E}">
        <p14:creationId xmlns:p14="http://schemas.microsoft.com/office/powerpoint/2010/main" val="1083481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2022 Outstanding Student Award</a:t>
            </a:r>
          </a:p>
          <a:p>
            <a:pPr marL="0" indent="0" algn="ctr">
              <a:buNone/>
            </a:pPr>
            <a:endParaRPr lang="en-US" dirty="0"/>
          </a:p>
        </p:txBody>
      </p:sp>
      <p:pic>
        <p:nvPicPr>
          <p:cNvPr id="5" name="Picture 4" descr="A person wearing glasses&#10;&#10;Description automatically generated with medium confidence">
            <a:extLst>
              <a:ext uri="{FF2B5EF4-FFF2-40B4-BE49-F238E27FC236}">
                <a16:creationId xmlns:a16="http://schemas.microsoft.com/office/drawing/2014/main" id="{052FF07A-2466-A34F-0C16-BE1BE5AE2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702851"/>
            <a:ext cx="8763000" cy="4648200"/>
          </a:xfrm>
          <a:prstGeom prst="rect">
            <a:avLst/>
          </a:prstGeom>
        </p:spPr>
      </p:pic>
      <p:sp>
        <p:nvSpPr>
          <p:cNvPr id="18" name="Oval 17">
            <a:extLst>
              <a:ext uri="{FF2B5EF4-FFF2-40B4-BE49-F238E27FC236}">
                <a16:creationId xmlns:a16="http://schemas.microsoft.com/office/drawing/2014/main" id="{63B8C670-8A55-440E-9A10-2D5A3BB86257}"/>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7" name="Picture 6" descr="Shape&#10;&#10;Description automatically generated">
            <a:extLst>
              <a:ext uri="{FF2B5EF4-FFF2-40B4-BE49-F238E27FC236}">
                <a16:creationId xmlns:a16="http://schemas.microsoft.com/office/drawing/2014/main" id="{988F26A2-81A6-073F-DE34-BDB98ADBF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757" y="5169786"/>
            <a:ext cx="4248743" cy="1181265"/>
          </a:xfrm>
          <a:prstGeom prst="rect">
            <a:avLst/>
          </a:prstGeom>
        </p:spPr>
      </p:pic>
    </p:spTree>
    <p:extLst>
      <p:ext uri="{BB962C8B-B14F-4D97-AF65-F5344CB8AC3E}">
        <p14:creationId xmlns:p14="http://schemas.microsoft.com/office/powerpoint/2010/main" val="3152803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2022 Outstanding Student Award</a:t>
            </a:r>
          </a:p>
          <a:p>
            <a:pPr marL="0" indent="0" algn="ctr">
              <a:buNone/>
            </a:pPr>
            <a:endParaRPr lang="en-US" dirty="0"/>
          </a:p>
        </p:txBody>
      </p:sp>
      <p:sp>
        <p:nvSpPr>
          <p:cNvPr id="18" name="Oval 17">
            <a:extLst>
              <a:ext uri="{FF2B5EF4-FFF2-40B4-BE49-F238E27FC236}">
                <a16:creationId xmlns:a16="http://schemas.microsoft.com/office/drawing/2014/main" id="{63B8C670-8A55-440E-9A10-2D5A3BB86257}"/>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6" name="Picture 5" descr="A person wearing glasses&#10;&#10;Description automatically generated with medium confidence">
            <a:extLst>
              <a:ext uri="{FF2B5EF4-FFF2-40B4-BE49-F238E27FC236}">
                <a16:creationId xmlns:a16="http://schemas.microsoft.com/office/drawing/2014/main" id="{857AFB03-7F6E-4D60-9DB0-B293FF232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269" y="1367074"/>
            <a:ext cx="4469454" cy="5109023"/>
          </a:xfrm>
          <a:prstGeom prst="rect">
            <a:avLst/>
          </a:prstGeom>
        </p:spPr>
      </p:pic>
      <p:pic>
        <p:nvPicPr>
          <p:cNvPr id="7" name="Picture 6" descr="Logo&#10;&#10;Description automatically generated">
            <a:extLst>
              <a:ext uri="{FF2B5EF4-FFF2-40B4-BE49-F238E27FC236}">
                <a16:creationId xmlns:a16="http://schemas.microsoft.com/office/drawing/2014/main" id="{B5662179-F190-4400-9BDB-6F64FC270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059" y="5229951"/>
            <a:ext cx="4689446" cy="1246146"/>
          </a:xfrm>
          <a:prstGeom prst="rect">
            <a:avLst/>
          </a:prstGeom>
        </p:spPr>
      </p:pic>
      <p:pic>
        <p:nvPicPr>
          <p:cNvPr id="9" name="Picture 8">
            <a:extLst>
              <a:ext uri="{FF2B5EF4-FFF2-40B4-BE49-F238E27FC236}">
                <a16:creationId xmlns:a16="http://schemas.microsoft.com/office/drawing/2014/main" id="{011F3AB0-D97C-5A45-57EA-F0B0F5595B74}"/>
              </a:ext>
            </a:extLst>
          </p:cNvPr>
          <p:cNvPicPr>
            <a:picLocks noChangeAspect="1"/>
          </p:cNvPicPr>
          <p:nvPr/>
        </p:nvPicPr>
        <p:blipFill>
          <a:blip r:embed="rId4"/>
          <a:stretch>
            <a:fillRect/>
          </a:stretch>
        </p:blipFill>
        <p:spPr>
          <a:xfrm>
            <a:off x="7419538" y="5294997"/>
            <a:ext cx="4248150" cy="1181100"/>
          </a:xfrm>
          <a:prstGeom prst="rect">
            <a:avLst/>
          </a:prstGeom>
        </p:spPr>
      </p:pic>
    </p:spTree>
    <p:extLst>
      <p:ext uri="{BB962C8B-B14F-4D97-AF65-F5344CB8AC3E}">
        <p14:creationId xmlns:p14="http://schemas.microsoft.com/office/powerpoint/2010/main" val="2405605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2022 Outstanding Student Award</a:t>
            </a:r>
          </a:p>
          <a:p>
            <a:pPr marL="0" indent="0" algn="ctr">
              <a:buNone/>
            </a:pPr>
            <a:endParaRPr lang="en-US" dirty="0"/>
          </a:p>
        </p:txBody>
      </p:sp>
      <p:pic>
        <p:nvPicPr>
          <p:cNvPr id="5" name="Picture 4">
            <a:extLst>
              <a:ext uri="{FF2B5EF4-FFF2-40B4-BE49-F238E27FC236}">
                <a16:creationId xmlns:a16="http://schemas.microsoft.com/office/drawing/2014/main" id="{218C624A-4C97-E1AA-C7F3-5BB790225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010" y="1466177"/>
            <a:ext cx="7082232" cy="4386847"/>
          </a:xfrm>
          <a:prstGeom prst="rect">
            <a:avLst/>
          </a:prstGeom>
        </p:spPr>
      </p:pic>
      <p:sp>
        <p:nvSpPr>
          <p:cNvPr id="18" name="Oval 17">
            <a:extLst>
              <a:ext uri="{FF2B5EF4-FFF2-40B4-BE49-F238E27FC236}">
                <a16:creationId xmlns:a16="http://schemas.microsoft.com/office/drawing/2014/main" id="{63B8C670-8A55-440E-9A10-2D5A3BB86257}"/>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011F3AB0-D97C-5A45-57EA-F0B0F5595B74}"/>
              </a:ext>
            </a:extLst>
          </p:cNvPr>
          <p:cNvPicPr>
            <a:picLocks noChangeAspect="1"/>
          </p:cNvPicPr>
          <p:nvPr/>
        </p:nvPicPr>
        <p:blipFill>
          <a:blip r:embed="rId3"/>
          <a:stretch>
            <a:fillRect/>
          </a:stretch>
        </p:blipFill>
        <p:spPr>
          <a:xfrm>
            <a:off x="7419538" y="5294997"/>
            <a:ext cx="4248150" cy="1181100"/>
          </a:xfrm>
          <a:prstGeom prst="rect">
            <a:avLst/>
          </a:prstGeom>
        </p:spPr>
      </p:pic>
      <p:pic>
        <p:nvPicPr>
          <p:cNvPr id="7" name="Picture 6" descr="Logo&#10;&#10;Description automatically generated">
            <a:extLst>
              <a:ext uri="{FF2B5EF4-FFF2-40B4-BE49-F238E27FC236}">
                <a16:creationId xmlns:a16="http://schemas.microsoft.com/office/drawing/2014/main" id="{B5662179-F190-4400-9BDB-6F64FC270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59" y="5229951"/>
            <a:ext cx="4689446" cy="1246146"/>
          </a:xfrm>
          <a:prstGeom prst="rect">
            <a:avLst/>
          </a:prstGeom>
        </p:spPr>
      </p:pic>
    </p:spTree>
    <p:extLst>
      <p:ext uri="{BB962C8B-B14F-4D97-AF65-F5344CB8AC3E}">
        <p14:creationId xmlns:p14="http://schemas.microsoft.com/office/powerpoint/2010/main" val="4281448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927758" y="506949"/>
            <a:ext cx="8551876" cy="1200517"/>
          </a:xfrm>
        </p:spPr>
        <p:txBody>
          <a:bodyPr/>
          <a:lstStyle/>
          <a:p>
            <a:pPr algn="ctr"/>
            <a:r>
              <a:rPr lang="en-US" dirty="0"/>
              <a:t>2022 Outstanding Student Award</a:t>
            </a:r>
          </a:p>
          <a:p>
            <a:pPr marL="0" indent="0" algn="ctr">
              <a:buNone/>
            </a:pPr>
            <a:endParaRPr lang="en-US" dirty="0"/>
          </a:p>
        </p:txBody>
      </p:sp>
      <p:pic>
        <p:nvPicPr>
          <p:cNvPr id="5" name="Picture 4" descr="A picture containing text, outdoor, building, rock&#10;&#10;Description automatically generated">
            <a:extLst>
              <a:ext uri="{FF2B5EF4-FFF2-40B4-BE49-F238E27FC236}">
                <a16:creationId xmlns:a16="http://schemas.microsoft.com/office/drawing/2014/main" id="{379B7F0D-C15F-4066-9644-F6B7DE6CA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12" y="1707466"/>
            <a:ext cx="8971037" cy="4286373"/>
          </a:xfrm>
          <a:prstGeom prst="rect">
            <a:avLst/>
          </a:prstGeom>
        </p:spPr>
      </p:pic>
      <p:sp>
        <p:nvSpPr>
          <p:cNvPr id="18" name="Oval 17">
            <a:extLst>
              <a:ext uri="{FF2B5EF4-FFF2-40B4-BE49-F238E27FC236}">
                <a16:creationId xmlns:a16="http://schemas.microsoft.com/office/drawing/2014/main" id="{63B8C670-8A55-440E-9A10-2D5A3BB86257}"/>
              </a:ext>
            </a:extLst>
          </p:cNvPr>
          <p:cNvSpPr/>
          <p:nvPr/>
        </p:nvSpPr>
        <p:spPr>
          <a:xfrm>
            <a:off x="8733988" y="1367074"/>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a typeface="Calibri" panose="020F0502020204030204" pitchFamily="34" charset="0"/>
                <a:cs typeface="Times New Roman" panose="02020603050405020304" pitchFamily="18" charset="0"/>
              </a:rPr>
              <a:t>The Outstanding Student Award</a:t>
            </a:r>
          </a:p>
          <a:p>
            <a:pPr marL="0" marR="0" algn="ctr">
              <a:lnSpc>
                <a:spcPct val="107000"/>
              </a:lnSpc>
              <a:spcBef>
                <a:spcPts val="0"/>
              </a:spcBef>
              <a:spcAft>
                <a:spcPts val="800"/>
              </a:spcAft>
            </a:pP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F34619C-1063-4920-B260-068DC8A861A8}"/>
              </a:ext>
            </a:extLst>
          </p:cNvPr>
          <p:cNvPicPr>
            <a:picLocks noChangeAspect="1"/>
          </p:cNvPicPr>
          <p:nvPr/>
        </p:nvPicPr>
        <p:blipFill>
          <a:blip r:embed="rId3"/>
          <a:stretch>
            <a:fillRect/>
          </a:stretch>
        </p:blipFill>
        <p:spPr>
          <a:xfrm>
            <a:off x="524313" y="5109973"/>
            <a:ext cx="4609750" cy="1224258"/>
          </a:xfrm>
          <a:prstGeom prst="rect">
            <a:avLst/>
          </a:prstGeom>
        </p:spPr>
      </p:pic>
    </p:spTree>
    <p:extLst>
      <p:ext uri="{BB962C8B-B14F-4D97-AF65-F5344CB8AC3E}">
        <p14:creationId xmlns:p14="http://schemas.microsoft.com/office/powerpoint/2010/main" val="4142149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2022 Teaching Excellence Award</a:t>
            </a:r>
          </a:p>
          <a:p>
            <a:pPr marL="0" indent="0" algn="ctr">
              <a:buNone/>
            </a:pPr>
            <a:endParaRPr lang="en-US" dirty="0"/>
          </a:p>
        </p:txBody>
      </p:sp>
      <p:pic>
        <p:nvPicPr>
          <p:cNvPr id="6" name="Picture 5">
            <a:extLst>
              <a:ext uri="{FF2B5EF4-FFF2-40B4-BE49-F238E27FC236}">
                <a16:creationId xmlns:a16="http://schemas.microsoft.com/office/drawing/2014/main" id="{976252E4-7577-0CA2-EAC4-6EC2DC1C5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6088" y="1768064"/>
            <a:ext cx="5859823" cy="5059998"/>
          </a:xfrm>
          <a:prstGeom prst="rect">
            <a:avLst/>
          </a:prstGeom>
        </p:spPr>
      </p:pic>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818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normAutofit/>
          </a:bodyPr>
          <a:lstStyle/>
          <a:p>
            <a:r>
              <a:rPr lang="en-US" sz="2800" dirty="0"/>
              <a:t>Bravo!</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2022 Teaching Excellence Award</a:t>
            </a:r>
          </a:p>
          <a:p>
            <a:pPr marL="0" indent="0" algn="ctr">
              <a:buNone/>
            </a:pPr>
            <a:r>
              <a:rPr lang="en-US" dirty="0"/>
              <a:t>Peter Van </a:t>
            </a:r>
            <a:r>
              <a:rPr lang="en-US" dirty="0" err="1"/>
              <a:t>Dusen</a:t>
            </a:r>
            <a:endParaRPr lang="en-US" dirty="0"/>
          </a:p>
        </p:txBody>
      </p:sp>
      <p:pic>
        <p:nvPicPr>
          <p:cNvPr id="8" name="Picture 7" descr="Text&#10;&#10;Description automatically generated">
            <a:extLst>
              <a:ext uri="{FF2B5EF4-FFF2-40B4-BE49-F238E27FC236}">
                <a16:creationId xmlns:a16="http://schemas.microsoft.com/office/drawing/2014/main" id="{F182D72F-FB08-1180-5B66-4AAE83641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505" y="2109340"/>
            <a:ext cx="7050247" cy="4010575"/>
          </a:xfrm>
          <a:prstGeom prst="rect">
            <a:avLst/>
          </a:prstGeom>
        </p:spPr>
      </p:pic>
      <p:pic>
        <p:nvPicPr>
          <p:cNvPr id="11" name="Picture 10" descr="A picture containing person, indoor, person&#10;&#10;Description automatically generated">
            <a:extLst>
              <a:ext uri="{FF2B5EF4-FFF2-40B4-BE49-F238E27FC236}">
                <a16:creationId xmlns:a16="http://schemas.microsoft.com/office/drawing/2014/main" id="{70A6F1D2-5B43-E8F5-EE1E-8C4C8E37C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56" y="2214693"/>
            <a:ext cx="3808601" cy="3808601"/>
          </a:xfrm>
          <a:prstGeom prst="rect">
            <a:avLst/>
          </a:prstGeom>
        </p:spPr>
      </p:pic>
      <p:sp>
        <p:nvSpPr>
          <p:cNvPr id="7" name="Oval 6">
            <a:extLst>
              <a:ext uri="{FF2B5EF4-FFF2-40B4-BE49-F238E27FC236}">
                <a16:creationId xmlns:a16="http://schemas.microsoft.com/office/drawing/2014/main" id="{C1507F4C-E161-4B0B-B984-5C91F33839AC}"/>
              </a:ext>
            </a:extLst>
          </p:cNvPr>
          <p:cNvSpPr/>
          <p:nvPr/>
        </p:nvSpPr>
        <p:spPr>
          <a:xfrm>
            <a:off x="3502096" y="280932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First Professor of Philosophy at St. Philip’s College</a:t>
            </a:r>
          </a:p>
        </p:txBody>
      </p:sp>
      <p:sp>
        <p:nvSpPr>
          <p:cNvPr id="12" name="Oval 11">
            <a:extLst>
              <a:ext uri="{FF2B5EF4-FFF2-40B4-BE49-F238E27FC236}">
                <a16:creationId xmlns:a16="http://schemas.microsoft.com/office/drawing/2014/main" id="{0996767A-EBD8-E12C-4084-ADB7D98359E3}"/>
              </a:ext>
            </a:extLst>
          </p:cNvPr>
          <p:cNvSpPr/>
          <p:nvPr/>
        </p:nvSpPr>
        <p:spPr>
          <a:xfrm>
            <a:off x="3502096" y="280932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2294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2AF0A680-0661-97A0-A66C-EC8BB6FF3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392" y="170688"/>
            <a:ext cx="8045215" cy="6516624"/>
          </a:xfrm>
          <a:prstGeom prst="rect">
            <a:avLst/>
          </a:prstGeom>
        </p:spPr>
      </p:pic>
    </p:spTree>
    <p:extLst>
      <p:ext uri="{BB962C8B-B14F-4D97-AF65-F5344CB8AC3E}">
        <p14:creationId xmlns:p14="http://schemas.microsoft.com/office/powerpoint/2010/main" val="412706579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2022 Teaching Excellence Award</a:t>
            </a:r>
          </a:p>
          <a:p>
            <a:pPr marL="0" indent="0" algn="ctr">
              <a:buNone/>
            </a:pPr>
            <a:endParaRPr lang="en-US" dirty="0"/>
          </a:p>
        </p:txBody>
      </p:sp>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ABBEB99-648C-E7F8-1EA9-95A859742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6202" y="1441741"/>
            <a:ext cx="3479595" cy="4639460"/>
          </a:xfrm>
          <a:prstGeom prst="rect">
            <a:avLst/>
          </a:prstGeom>
        </p:spPr>
      </p:pic>
      <p:pic>
        <p:nvPicPr>
          <p:cNvPr id="8" name="Picture 7">
            <a:extLst>
              <a:ext uri="{FF2B5EF4-FFF2-40B4-BE49-F238E27FC236}">
                <a16:creationId xmlns:a16="http://schemas.microsoft.com/office/drawing/2014/main" id="{808F3E7C-B3D1-F7D5-8026-CFFB35351CDB}"/>
              </a:ext>
            </a:extLst>
          </p:cNvPr>
          <p:cNvPicPr>
            <a:picLocks noChangeAspect="1"/>
          </p:cNvPicPr>
          <p:nvPr/>
        </p:nvPicPr>
        <p:blipFill>
          <a:blip r:embed="rId3"/>
          <a:stretch>
            <a:fillRect/>
          </a:stretch>
        </p:blipFill>
        <p:spPr>
          <a:xfrm>
            <a:off x="487470" y="5126793"/>
            <a:ext cx="4609750" cy="1224258"/>
          </a:xfrm>
          <a:prstGeom prst="rect">
            <a:avLst/>
          </a:prstGeom>
        </p:spPr>
      </p:pic>
    </p:spTree>
    <p:extLst>
      <p:ext uri="{BB962C8B-B14F-4D97-AF65-F5344CB8AC3E}">
        <p14:creationId xmlns:p14="http://schemas.microsoft.com/office/powerpoint/2010/main" val="2019054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2022 Teaching Excellence Award</a:t>
            </a:r>
          </a:p>
          <a:p>
            <a:pPr marL="0" indent="0" algn="ctr">
              <a:buNone/>
            </a:pPr>
            <a:endParaRPr lang="en-US" dirty="0"/>
          </a:p>
        </p:txBody>
      </p:sp>
      <p:pic>
        <p:nvPicPr>
          <p:cNvPr id="5" name="Picture 4">
            <a:extLst>
              <a:ext uri="{FF2B5EF4-FFF2-40B4-BE49-F238E27FC236}">
                <a16:creationId xmlns:a16="http://schemas.microsoft.com/office/drawing/2014/main" id="{ABC92604-807A-994C-6785-75869D491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207" y="1363508"/>
            <a:ext cx="6652136" cy="4987543"/>
          </a:xfrm>
          <a:prstGeom prst="rect">
            <a:avLst/>
          </a:prstGeom>
        </p:spPr>
      </p:pic>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08F3E7C-B3D1-F7D5-8026-CFFB35351CDB}"/>
              </a:ext>
            </a:extLst>
          </p:cNvPr>
          <p:cNvPicPr>
            <a:picLocks noChangeAspect="1"/>
          </p:cNvPicPr>
          <p:nvPr/>
        </p:nvPicPr>
        <p:blipFill>
          <a:blip r:embed="rId3"/>
          <a:stretch>
            <a:fillRect/>
          </a:stretch>
        </p:blipFill>
        <p:spPr>
          <a:xfrm>
            <a:off x="487470" y="5126793"/>
            <a:ext cx="4609750" cy="1224258"/>
          </a:xfrm>
          <a:prstGeom prst="rect">
            <a:avLst/>
          </a:prstGeom>
        </p:spPr>
      </p:pic>
    </p:spTree>
    <p:extLst>
      <p:ext uri="{BB962C8B-B14F-4D97-AF65-F5344CB8AC3E}">
        <p14:creationId xmlns:p14="http://schemas.microsoft.com/office/powerpoint/2010/main" val="1399611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2390861" y="506949"/>
            <a:ext cx="8758107" cy="1200517"/>
          </a:xfrm>
        </p:spPr>
        <p:txBody>
          <a:bodyPr>
            <a:normAutofit/>
          </a:bodyPr>
          <a:lstStyle/>
          <a:p>
            <a:pPr algn="ctr"/>
            <a:r>
              <a:rPr lang="en-US" dirty="0"/>
              <a:t>2022 Teaching Excellence Award</a:t>
            </a:r>
          </a:p>
          <a:p>
            <a:pPr marL="0" indent="0" algn="ctr">
              <a:buNone/>
            </a:pPr>
            <a:endParaRPr lang="en-US" dirty="0"/>
          </a:p>
        </p:txBody>
      </p:sp>
      <p:pic>
        <p:nvPicPr>
          <p:cNvPr id="7" name="Picture 6" descr="A picture containing text, sky, outdoor, city&#10;&#10;Description automatically generated">
            <a:extLst>
              <a:ext uri="{FF2B5EF4-FFF2-40B4-BE49-F238E27FC236}">
                <a16:creationId xmlns:a16="http://schemas.microsoft.com/office/drawing/2014/main" id="{E9A27F14-0FA2-01A6-D8DB-CC61B8AA8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70" y="1752721"/>
            <a:ext cx="9881323" cy="3933771"/>
          </a:xfrm>
          <a:prstGeom prst="rect">
            <a:avLst/>
          </a:prstGeom>
        </p:spPr>
      </p:pic>
      <p:sp>
        <p:nvSpPr>
          <p:cNvPr id="12" name="Oval 11">
            <a:extLst>
              <a:ext uri="{FF2B5EF4-FFF2-40B4-BE49-F238E27FC236}">
                <a16:creationId xmlns:a16="http://schemas.microsoft.com/office/drawing/2014/main" id="{227E9C53-65A4-404B-A5DE-8696957B9B3F}"/>
              </a:ext>
            </a:extLst>
          </p:cNvPr>
          <p:cNvSpPr/>
          <p:nvPr/>
        </p:nvSpPr>
        <p:spPr>
          <a:xfrm>
            <a:off x="8770830" y="1363508"/>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a:t>
            </a:r>
            <a:r>
              <a:rPr lang="en-US" sz="2000" dirty="0">
                <a:solidFill>
                  <a:schemeClr val="tx1"/>
                </a:solidFill>
                <a:ea typeface="Calibri" panose="020F0502020204030204" pitchFamily="34" charset="0"/>
                <a:cs typeface="Times New Roman" panose="02020603050405020304" pitchFamily="18" charset="0"/>
              </a:rPr>
              <a:t>Teaching Excellence Award</a:t>
            </a:r>
            <a:endParaRPr lang="en-US" sz="2000" dirty="0">
              <a:solidFill>
                <a:schemeClr val="tx1"/>
              </a:solidFill>
              <a:effectLs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08F3E7C-B3D1-F7D5-8026-CFFB35351CDB}"/>
              </a:ext>
            </a:extLst>
          </p:cNvPr>
          <p:cNvPicPr>
            <a:picLocks noChangeAspect="1"/>
          </p:cNvPicPr>
          <p:nvPr/>
        </p:nvPicPr>
        <p:blipFill>
          <a:blip r:embed="rId3"/>
          <a:stretch>
            <a:fillRect/>
          </a:stretch>
        </p:blipFill>
        <p:spPr>
          <a:xfrm>
            <a:off x="487470" y="5126793"/>
            <a:ext cx="4609750" cy="1224258"/>
          </a:xfrm>
          <a:prstGeom prst="rect">
            <a:avLst/>
          </a:prstGeom>
        </p:spPr>
      </p:pic>
    </p:spTree>
    <p:extLst>
      <p:ext uri="{BB962C8B-B14F-4D97-AF65-F5344CB8AC3E}">
        <p14:creationId xmlns:p14="http://schemas.microsoft.com/office/powerpoint/2010/main" val="2452119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Fulbright Award</a:t>
            </a:r>
          </a:p>
        </p:txBody>
      </p:sp>
      <p:pic>
        <p:nvPicPr>
          <p:cNvPr id="7" name="Picture 6">
            <a:extLst>
              <a:ext uri="{FF2B5EF4-FFF2-40B4-BE49-F238E27FC236}">
                <a16:creationId xmlns:a16="http://schemas.microsoft.com/office/drawing/2014/main" id="{ED6CD4A9-F722-AC19-B7DE-F53DB3F53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192" y="1707466"/>
            <a:ext cx="6321043" cy="5038031"/>
          </a:xfrm>
          <a:prstGeom prst="rect">
            <a:avLst/>
          </a:prstGeom>
        </p:spPr>
      </p:pic>
      <p:sp>
        <p:nvSpPr>
          <p:cNvPr id="8" name="Oval 7">
            <a:extLst>
              <a:ext uri="{FF2B5EF4-FFF2-40B4-BE49-F238E27FC236}">
                <a16:creationId xmlns:a16="http://schemas.microsoft.com/office/drawing/2014/main" id="{17310F57-1EA3-41EF-B833-1B42EFD7669B}"/>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2240079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Fulbright Award</a:t>
            </a:r>
          </a:p>
          <a:p>
            <a:pPr marL="0" indent="0" algn="ctr">
              <a:buNone/>
            </a:pPr>
            <a:r>
              <a:rPr lang="en-US" dirty="0"/>
              <a:t>Dr. Pat LeMay Burr</a:t>
            </a:r>
          </a:p>
        </p:txBody>
      </p:sp>
      <p:pic>
        <p:nvPicPr>
          <p:cNvPr id="6" name="Picture 5" descr="Text&#10;&#10;Description automatically generated with medium confidence">
            <a:extLst>
              <a:ext uri="{FF2B5EF4-FFF2-40B4-BE49-F238E27FC236}">
                <a16:creationId xmlns:a16="http://schemas.microsoft.com/office/drawing/2014/main" id="{FE5E9016-4FED-53EB-0E9D-321AAD56F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5158" y="2059438"/>
            <a:ext cx="6021681" cy="4039943"/>
          </a:xfrm>
          <a:prstGeom prst="rect">
            <a:avLst/>
          </a:prstGeom>
        </p:spPr>
      </p:pic>
      <p:sp>
        <p:nvSpPr>
          <p:cNvPr id="7" name="Oval 6">
            <a:extLst>
              <a:ext uri="{FF2B5EF4-FFF2-40B4-BE49-F238E27FC236}">
                <a16:creationId xmlns:a16="http://schemas.microsoft.com/office/drawing/2014/main" id="{F1229ACD-1AB1-9AA1-D81D-E9371298E66C}"/>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10" name="Picture 9">
            <a:extLst>
              <a:ext uri="{FF2B5EF4-FFF2-40B4-BE49-F238E27FC236}">
                <a16:creationId xmlns:a16="http://schemas.microsoft.com/office/drawing/2014/main" id="{E49770BE-CC51-43B6-C4F3-7A91A3F6D7E1}"/>
              </a:ext>
            </a:extLst>
          </p:cNvPr>
          <p:cNvPicPr>
            <a:picLocks noChangeAspect="1"/>
          </p:cNvPicPr>
          <p:nvPr/>
        </p:nvPicPr>
        <p:blipFill>
          <a:blip r:embed="rId3"/>
          <a:stretch>
            <a:fillRect/>
          </a:stretch>
        </p:blipFill>
        <p:spPr>
          <a:xfrm>
            <a:off x="141914" y="3672575"/>
            <a:ext cx="2962913" cy="2962913"/>
          </a:xfrm>
          <a:prstGeom prst="rect">
            <a:avLst/>
          </a:prstGeom>
        </p:spPr>
      </p:pic>
    </p:spTree>
    <p:extLst>
      <p:ext uri="{BB962C8B-B14F-4D97-AF65-F5344CB8AC3E}">
        <p14:creationId xmlns:p14="http://schemas.microsoft.com/office/powerpoint/2010/main" val="1408806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Fulbright Award</a:t>
            </a:r>
          </a:p>
          <a:p>
            <a:pPr marL="0" indent="0" algn="ctr">
              <a:buNone/>
            </a:pPr>
            <a:r>
              <a:rPr lang="en-US" dirty="0"/>
              <a:t>Dr. Pat LeMay Burr</a:t>
            </a:r>
          </a:p>
        </p:txBody>
      </p:sp>
      <p:sp>
        <p:nvSpPr>
          <p:cNvPr id="10" name="TextBox 9">
            <a:extLst>
              <a:ext uri="{FF2B5EF4-FFF2-40B4-BE49-F238E27FC236}">
                <a16:creationId xmlns:a16="http://schemas.microsoft.com/office/drawing/2014/main" id="{CBF6FA0E-D038-4F1E-B7DF-9B1592C7F421}"/>
              </a:ext>
            </a:extLst>
          </p:cNvPr>
          <p:cNvSpPr txBox="1"/>
          <p:nvPr/>
        </p:nvSpPr>
        <p:spPr>
          <a:xfrm>
            <a:off x="455863" y="2246153"/>
            <a:ext cx="4669810" cy="3693319"/>
          </a:xfrm>
          <a:prstGeom prst="rect">
            <a:avLst/>
          </a:prstGeom>
          <a:noFill/>
        </p:spPr>
        <p:txBody>
          <a:bodyPr wrap="square" rtlCol="0">
            <a:spAutoFit/>
          </a:bodyPr>
          <a:lstStyle/>
          <a:p>
            <a:r>
              <a:rPr lang="en-US" dirty="0"/>
              <a:t>This award is presented on occasion for outstanding academic contributions to the students, faculty, and staff of St. Philip's College and for dedicated professional service to Greater San Antonio Community and the State of Texas through the Senator J. William Fulbright Scholarship Program.</a:t>
            </a:r>
          </a:p>
          <a:p>
            <a:endParaRPr lang="en-US" dirty="0"/>
          </a:p>
          <a:p>
            <a:r>
              <a:rPr lang="en-US" dirty="0"/>
              <a:t>This year’s recipient is </a:t>
            </a:r>
            <a:r>
              <a:rPr lang="en-US" b="1" dirty="0">
                <a:highlight>
                  <a:srgbClr val="FFFF00"/>
                </a:highlight>
              </a:rPr>
              <a:t>Dr. Pat LeMay Burr</a:t>
            </a:r>
            <a:r>
              <a:rPr lang="en-US" dirty="0"/>
              <a:t>, the founding and long-standing President of the San Antonio Chapter of the Fulbright Association.</a:t>
            </a:r>
          </a:p>
        </p:txBody>
      </p:sp>
      <p:pic>
        <p:nvPicPr>
          <p:cNvPr id="1026" name="Picture 2">
            <a:extLst>
              <a:ext uri="{FF2B5EF4-FFF2-40B4-BE49-F238E27FC236}">
                <a16:creationId xmlns:a16="http://schemas.microsoft.com/office/drawing/2014/main" id="{0A36E55D-4544-C8DB-3F4B-C3A8F4153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714" y="2346646"/>
            <a:ext cx="3543300" cy="35814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017AE528-74FA-463A-8367-1786E8339B0F}"/>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1130720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Fulbright Award</a:t>
            </a:r>
          </a:p>
          <a:p>
            <a:pPr marL="0" indent="0" algn="ctr">
              <a:buNone/>
            </a:pPr>
            <a:r>
              <a:rPr lang="en-US" dirty="0"/>
              <a:t>Dr. Pat LeMay Burr</a:t>
            </a:r>
          </a:p>
        </p:txBody>
      </p:sp>
      <p:pic>
        <p:nvPicPr>
          <p:cNvPr id="6" name="Picture 5" descr="A person and person posing for a photo&#10;&#10;Description automatically generated with medium confidence">
            <a:extLst>
              <a:ext uri="{FF2B5EF4-FFF2-40B4-BE49-F238E27FC236}">
                <a16:creationId xmlns:a16="http://schemas.microsoft.com/office/drawing/2014/main" id="{1EE11CDB-C599-241D-E6F1-08AF31471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605" y="1871083"/>
            <a:ext cx="7164789" cy="4774355"/>
          </a:xfrm>
          <a:prstGeom prst="rect">
            <a:avLst/>
          </a:prstGeom>
        </p:spPr>
      </p:pic>
      <p:pic>
        <p:nvPicPr>
          <p:cNvPr id="4" name="Picture 3" descr="Logo, icon&#10;&#10;Description automatically generated">
            <a:extLst>
              <a:ext uri="{FF2B5EF4-FFF2-40B4-BE49-F238E27FC236}">
                <a16:creationId xmlns:a16="http://schemas.microsoft.com/office/drawing/2014/main" id="{D7841A58-0FD8-62B3-E815-EF1A59090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14" y="3682767"/>
            <a:ext cx="2962671" cy="2962671"/>
          </a:xfrm>
          <a:prstGeom prst="rect">
            <a:avLst/>
          </a:prstGeom>
        </p:spPr>
      </p:pic>
      <p:sp>
        <p:nvSpPr>
          <p:cNvPr id="11" name="Oval 10">
            <a:extLst>
              <a:ext uri="{FF2B5EF4-FFF2-40B4-BE49-F238E27FC236}">
                <a16:creationId xmlns:a16="http://schemas.microsoft.com/office/drawing/2014/main" id="{017AE528-74FA-463A-8367-1786E8339B0F}"/>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8" name="Picture 7" descr="Background pattern&#10;&#10;Description automatically generated with medium confidence">
            <a:extLst>
              <a:ext uri="{FF2B5EF4-FFF2-40B4-BE49-F238E27FC236}">
                <a16:creationId xmlns:a16="http://schemas.microsoft.com/office/drawing/2014/main" id="{43C3422D-400D-E1A8-1B8E-ABE5D54B0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770" y="1509089"/>
            <a:ext cx="781159" cy="2372056"/>
          </a:xfrm>
          <a:prstGeom prst="rect">
            <a:avLst/>
          </a:prstGeom>
        </p:spPr>
      </p:pic>
    </p:spTree>
    <p:extLst>
      <p:ext uri="{BB962C8B-B14F-4D97-AF65-F5344CB8AC3E}">
        <p14:creationId xmlns:p14="http://schemas.microsoft.com/office/powerpoint/2010/main" val="1991324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Fulbright Award</a:t>
            </a:r>
          </a:p>
          <a:p>
            <a:pPr marL="0" indent="0" algn="ctr">
              <a:buNone/>
            </a:pPr>
            <a:r>
              <a:rPr lang="en-US" dirty="0"/>
              <a:t>Dr. Pat LeMay Burr</a:t>
            </a:r>
          </a:p>
        </p:txBody>
      </p:sp>
      <p:pic>
        <p:nvPicPr>
          <p:cNvPr id="6" name="Picture 5" descr="A person and person posing for a photo&#10;&#10;Description automatically generated with medium confidence">
            <a:extLst>
              <a:ext uri="{FF2B5EF4-FFF2-40B4-BE49-F238E27FC236}">
                <a16:creationId xmlns:a16="http://schemas.microsoft.com/office/drawing/2014/main" id="{1EE11CDB-C599-241D-E6F1-08AF31471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605" y="1871083"/>
            <a:ext cx="7164789" cy="4774355"/>
          </a:xfrm>
          <a:prstGeom prst="rect">
            <a:avLst/>
          </a:prstGeom>
        </p:spPr>
      </p:pic>
      <p:pic>
        <p:nvPicPr>
          <p:cNvPr id="4" name="Picture 3" descr="Logo, icon&#10;&#10;Description automatically generated">
            <a:extLst>
              <a:ext uri="{FF2B5EF4-FFF2-40B4-BE49-F238E27FC236}">
                <a16:creationId xmlns:a16="http://schemas.microsoft.com/office/drawing/2014/main" id="{D7841A58-0FD8-62B3-E815-EF1A59090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14" y="3682767"/>
            <a:ext cx="2962671" cy="2962671"/>
          </a:xfrm>
          <a:prstGeom prst="rect">
            <a:avLst/>
          </a:prstGeom>
        </p:spPr>
      </p:pic>
      <p:pic>
        <p:nvPicPr>
          <p:cNvPr id="8" name="Picture 7" descr="Background pattern&#10;&#10;Description automatically generated with medium confidence">
            <a:extLst>
              <a:ext uri="{FF2B5EF4-FFF2-40B4-BE49-F238E27FC236}">
                <a16:creationId xmlns:a16="http://schemas.microsoft.com/office/drawing/2014/main" id="{43C3422D-400D-E1A8-1B8E-ABE5D54B0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770" y="1509089"/>
            <a:ext cx="781159" cy="2372056"/>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EDC484D7-F42D-85CF-037F-238AC2404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4585" y="1747571"/>
            <a:ext cx="6573809" cy="4928816"/>
          </a:xfrm>
          <a:prstGeom prst="rect">
            <a:avLst/>
          </a:prstGeom>
        </p:spPr>
      </p:pic>
      <p:sp>
        <p:nvSpPr>
          <p:cNvPr id="11" name="Oval 10">
            <a:extLst>
              <a:ext uri="{FF2B5EF4-FFF2-40B4-BE49-F238E27FC236}">
                <a16:creationId xmlns:a16="http://schemas.microsoft.com/office/drawing/2014/main" id="{017AE528-74FA-463A-8367-1786E8339B0F}"/>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3210073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Fulbright Award</a:t>
            </a:r>
          </a:p>
          <a:p>
            <a:pPr marL="0" indent="0" algn="ctr">
              <a:buNone/>
            </a:pPr>
            <a:r>
              <a:rPr lang="en-US" dirty="0"/>
              <a:t>Dr. Pat LeMay Burr</a:t>
            </a:r>
          </a:p>
        </p:txBody>
      </p:sp>
      <p:pic>
        <p:nvPicPr>
          <p:cNvPr id="8" name="Picture 7" descr="Background pattern&#10;&#10;Description automatically generated with medium confidence">
            <a:extLst>
              <a:ext uri="{FF2B5EF4-FFF2-40B4-BE49-F238E27FC236}">
                <a16:creationId xmlns:a16="http://schemas.microsoft.com/office/drawing/2014/main" id="{43C3422D-400D-E1A8-1B8E-ABE5D54B0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770" y="1509089"/>
            <a:ext cx="781159" cy="2372056"/>
          </a:xfrm>
          <a:prstGeom prst="rect">
            <a:avLst/>
          </a:prstGeom>
        </p:spPr>
      </p:pic>
      <p:pic>
        <p:nvPicPr>
          <p:cNvPr id="6" name="Picture 5" descr="A person and person holding a plaque&#10;&#10;Description automatically generated with medium confidence">
            <a:extLst>
              <a:ext uri="{FF2B5EF4-FFF2-40B4-BE49-F238E27FC236}">
                <a16:creationId xmlns:a16="http://schemas.microsoft.com/office/drawing/2014/main" id="{3CA53C87-5452-F409-B2D8-6C71DEF38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962" y="1878013"/>
            <a:ext cx="7176432" cy="4784288"/>
          </a:xfrm>
          <a:prstGeom prst="rect">
            <a:avLst/>
          </a:prstGeom>
        </p:spPr>
      </p:pic>
      <p:pic>
        <p:nvPicPr>
          <p:cNvPr id="4" name="Picture 3" descr="Logo, icon&#10;&#10;Description automatically generated">
            <a:extLst>
              <a:ext uri="{FF2B5EF4-FFF2-40B4-BE49-F238E27FC236}">
                <a16:creationId xmlns:a16="http://schemas.microsoft.com/office/drawing/2014/main" id="{D7841A58-0FD8-62B3-E815-EF1A59090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15" y="3790389"/>
            <a:ext cx="2287048" cy="2287048"/>
          </a:xfrm>
          <a:prstGeom prst="rect">
            <a:avLst/>
          </a:prstGeom>
        </p:spPr>
      </p:pic>
      <p:sp>
        <p:nvSpPr>
          <p:cNvPr id="11" name="Oval 10">
            <a:extLst>
              <a:ext uri="{FF2B5EF4-FFF2-40B4-BE49-F238E27FC236}">
                <a16:creationId xmlns:a16="http://schemas.microsoft.com/office/drawing/2014/main" id="{017AE528-74FA-463A-8367-1786E8339B0F}"/>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spTree>
    <p:extLst>
      <p:ext uri="{BB962C8B-B14F-4D97-AF65-F5344CB8AC3E}">
        <p14:creationId xmlns:p14="http://schemas.microsoft.com/office/powerpoint/2010/main" val="1137344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Fulbright Award</a:t>
            </a:r>
          </a:p>
          <a:p>
            <a:pPr marL="0" indent="0" algn="ctr">
              <a:buNone/>
            </a:pPr>
            <a:r>
              <a:rPr lang="en-US" dirty="0"/>
              <a:t>Dr. Pat LeMay Burr</a:t>
            </a:r>
          </a:p>
        </p:txBody>
      </p:sp>
      <p:pic>
        <p:nvPicPr>
          <p:cNvPr id="6" name="Picture 5" descr="Text&#10;&#10;Description automatically generated with medium confidence">
            <a:extLst>
              <a:ext uri="{FF2B5EF4-FFF2-40B4-BE49-F238E27FC236}">
                <a16:creationId xmlns:a16="http://schemas.microsoft.com/office/drawing/2014/main" id="{FE5E9016-4FED-53EB-0E9D-321AAD56F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5158" y="2059438"/>
            <a:ext cx="6021681" cy="4039943"/>
          </a:xfrm>
          <a:prstGeom prst="rect">
            <a:avLst/>
          </a:prstGeom>
        </p:spPr>
      </p:pic>
      <p:sp>
        <p:nvSpPr>
          <p:cNvPr id="7" name="Oval 6">
            <a:extLst>
              <a:ext uri="{FF2B5EF4-FFF2-40B4-BE49-F238E27FC236}">
                <a16:creationId xmlns:a16="http://schemas.microsoft.com/office/drawing/2014/main" id="{F1229ACD-1AB1-9AA1-D81D-E9371298E66C}"/>
              </a:ext>
            </a:extLst>
          </p:cNvPr>
          <p:cNvSpPr/>
          <p:nvPr/>
        </p:nvSpPr>
        <p:spPr>
          <a:xfrm>
            <a:off x="8429363" y="552450"/>
            <a:ext cx="2933700" cy="28765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Fulbright Award</a:t>
            </a:r>
          </a:p>
        </p:txBody>
      </p:sp>
      <p:pic>
        <p:nvPicPr>
          <p:cNvPr id="4" name="Picture 3">
            <a:extLst>
              <a:ext uri="{FF2B5EF4-FFF2-40B4-BE49-F238E27FC236}">
                <a16:creationId xmlns:a16="http://schemas.microsoft.com/office/drawing/2014/main" id="{5C7196E0-2AF3-89DD-0543-0B76A28352F9}"/>
              </a:ext>
            </a:extLst>
          </p:cNvPr>
          <p:cNvPicPr>
            <a:picLocks noChangeAspect="1"/>
          </p:cNvPicPr>
          <p:nvPr/>
        </p:nvPicPr>
        <p:blipFill>
          <a:blip r:embed="rId3"/>
          <a:stretch>
            <a:fillRect/>
          </a:stretch>
        </p:blipFill>
        <p:spPr>
          <a:xfrm>
            <a:off x="371748" y="5180971"/>
            <a:ext cx="4409977" cy="1170080"/>
          </a:xfrm>
          <a:prstGeom prst="rect">
            <a:avLst/>
          </a:prstGeom>
        </p:spPr>
      </p:pic>
    </p:spTree>
    <p:extLst>
      <p:ext uri="{BB962C8B-B14F-4D97-AF65-F5344CB8AC3E}">
        <p14:creationId xmlns:p14="http://schemas.microsoft.com/office/powerpoint/2010/main" val="3274051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Graphical user interface, text, application&#10;&#10;Description automatically generated">
            <a:extLst>
              <a:ext uri="{FF2B5EF4-FFF2-40B4-BE49-F238E27FC236}">
                <a16:creationId xmlns:a16="http://schemas.microsoft.com/office/drawing/2014/main" id="{C42DFD36-8510-4ED4-3EF1-A8BA864B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84" y="872793"/>
            <a:ext cx="2128311" cy="4809744"/>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raphical user interface, text, application&#10;&#10;Description automatically generated">
            <a:extLst>
              <a:ext uri="{FF2B5EF4-FFF2-40B4-BE49-F238E27FC236}">
                <a16:creationId xmlns:a16="http://schemas.microsoft.com/office/drawing/2014/main" id="{8F9FE709-95DD-72F4-C1B6-7D2D30E72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57" y="872793"/>
            <a:ext cx="2272603" cy="4809744"/>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0316C0C0-51BF-E80E-5355-2801D0DF7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123" y="2005781"/>
            <a:ext cx="2369754" cy="3554631"/>
          </a:xfrm>
          <a:prstGeom prst="rect">
            <a:avLst/>
          </a:prstGeom>
        </p:spPr>
      </p:pic>
      <p:pic>
        <p:nvPicPr>
          <p:cNvPr id="3" name="Picture 2" descr="Logo&#10;&#10;Description automatically generated">
            <a:extLst>
              <a:ext uri="{FF2B5EF4-FFF2-40B4-BE49-F238E27FC236}">
                <a16:creationId xmlns:a16="http://schemas.microsoft.com/office/drawing/2014/main" id="{DFB2C7A8-077F-8152-A053-C74745BF9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3647" y="872793"/>
            <a:ext cx="1539279" cy="153927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784F724-8F91-D9DC-BC3A-0CE1540FF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6588" y="1274320"/>
            <a:ext cx="1036584" cy="1462921"/>
          </a:xfrm>
          <a:prstGeom prst="rect">
            <a:avLst/>
          </a:prstGeom>
        </p:spPr>
      </p:pic>
    </p:spTree>
    <p:extLst>
      <p:ext uri="{BB962C8B-B14F-4D97-AF65-F5344CB8AC3E}">
        <p14:creationId xmlns:p14="http://schemas.microsoft.com/office/powerpoint/2010/main" val="3637600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12" name="Content Placeholder 2">
            <a:extLst>
              <a:ext uri="{FF2B5EF4-FFF2-40B4-BE49-F238E27FC236}">
                <a16:creationId xmlns:a16="http://schemas.microsoft.com/office/drawing/2014/main" id="{C3CC4D98-094D-4AFF-9249-AB7B3FFB44E2}"/>
              </a:ext>
            </a:extLst>
          </p:cNvPr>
          <p:cNvSpPr txBox="1">
            <a:spLocks/>
          </p:cNvSpPr>
          <p:nvPr/>
        </p:nvSpPr>
        <p:spPr>
          <a:xfrm>
            <a:off x="1820062" y="506949"/>
            <a:ext cx="8551876" cy="120051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2022 International Education Award</a:t>
            </a:r>
          </a:p>
          <a:p>
            <a:pPr marL="0" indent="0" algn="ctr">
              <a:buFont typeface="Arial" panose="020B0604020202020204" pitchFamily="34" charset="0"/>
              <a:buNone/>
            </a:pPr>
            <a:endParaRPr lang="en-US" dirty="0"/>
          </a:p>
        </p:txBody>
      </p:sp>
      <p:pic>
        <p:nvPicPr>
          <p:cNvPr id="5" name="Picture 4">
            <a:extLst>
              <a:ext uri="{FF2B5EF4-FFF2-40B4-BE49-F238E27FC236}">
                <a16:creationId xmlns:a16="http://schemas.microsoft.com/office/drawing/2014/main" id="{A3A7B279-5AD8-F9BC-D2DD-532A035D5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0409" y="1707466"/>
            <a:ext cx="6091182" cy="4942384"/>
          </a:xfrm>
          <a:prstGeom prst="rect">
            <a:avLst/>
          </a:prstGeom>
        </p:spPr>
      </p:pic>
      <p:sp>
        <p:nvSpPr>
          <p:cNvPr id="15" name="Oval 14">
            <a:extLst>
              <a:ext uri="{FF2B5EF4-FFF2-40B4-BE49-F238E27FC236}">
                <a16:creationId xmlns:a16="http://schemas.microsoft.com/office/drawing/2014/main" id="{3AF3E3AE-9E96-48A3-80DE-517E3CD5FDF3}"/>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282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International Education Award</a:t>
            </a:r>
          </a:p>
          <a:p>
            <a:pPr marL="0" indent="0" algn="ctr">
              <a:buNone/>
            </a:pPr>
            <a:r>
              <a:rPr lang="en-US" dirty="0"/>
              <a:t>Randall Dawson</a:t>
            </a:r>
          </a:p>
          <a:p>
            <a:pPr marL="0" indent="0" algn="ctr">
              <a:buNone/>
            </a:pPr>
            <a:endParaRPr lang="en-US" dirty="0"/>
          </a:p>
        </p:txBody>
      </p:sp>
      <p:sp>
        <p:nvSpPr>
          <p:cNvPr id="4" name="TextBox 3">
            <a:extLst>
              <a:ext uri="{FF2B5EF4-FFF2-40B4-BE49-F238E27FC236}">
                <a16:creationId xmlns:a16="http://schemas.microsoft.com/office/drawing/2014/main" id="{F1F032F9-AED4-49F8-82E5-D900BF6FCAA1}"/>
              </a:ext>
            </a:extLst>
          </p:cNvPr>
          <p:cNvSpPr txBox="1"/>
          <p:nvPr/>
        </p:nvSpPr>
        <p:spPr>
          <a:xfrm>
            <a:off x="353213" y="1996579"/>
            <a:ext cx="4780849" cy="4524315"/>
          </a:xfrm>
          <a:prstGeom prst="rect">
            <a:avLst/>
          </a:prstGeom>
          <a:noFill/>
        </p:spPr>
        <p:txBody>
          <a:bodyPr wrap="square" rtlCol="0">
            <a:spAutoFit/>
          </a:bodyPr>
          <a:lstStyle/>
          <a:p>
            <a:pPr algn="just"/>
            <a:r>
              <a:rPr lang="en-US" dirty="0"/>
              <a:t>Once a year, the Philosophy Faculty at St. Philip’s College bestows an award on a member of our community for their work supporting international education or service.</a:t>
            </a:r>
          </a:p>
          <a:p>
            <a:pPr algn="just"/>
            <a:endParaRPr lang="en-US" dirty="0"/>
          </a:p>
          <a:p>
            <a:pPr algn="just"/>
            <a:r>
              <a:rPr lang="en-US" dirty="0"/>
              <a:t>This year’s recipient is </a:t>
            </a:r>
            <a:r>
              <a:rPr lang="en-US" sz="2000" b="1" dirty="0"/>
              <a:t>Randall Dawson</a:t>
            </a:r>
            <a:r>
              <a:rPr lang="en-US" dirty="0"/>
              <a:t>, the Vice President for Academic Success at St. Philip's College.</a:t>
            </a:r>
          </a:p>
          <a:p>
            <a:pPr algn="just"/>
            <a:endParaRPr lang="en-US" dirty="0"/>
          </a:p>
          <a:p>
            <a:pPr algn="just"/>
            <a:r>
              <a:rPr lang="en-US" dirty="0"/>
              <a:t>​Mr. Dawson regularly represent St. Philip's College at community events and has been recognized for his outreach efforts to build collaborations with Community organizations local government and other colleges and universities.</a:t>
            </a:r>
          </a:p>
        </p:txBody>
      </p:sp>
      <p:pic>
        <p:nvPicPr>
          <p:cNvPr id="6" name="Picture 5">
            <a:extLst>
              <a:ext uri="{FF2B5EF4-FFF2-40B4-BE49-F238E27FC236}">
                <a16:creationId xmlns:a16="http://schemas.microsoft.com/office/drawing/2014/main" id="{DD6D4F34-9108-CDAE-7CEB-1A6607C90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720" y="1996579"/>
            <a:ext cx="3516287" cy="4688382"/>
          </a:xfrm>
          <a:prstGeom prst="rect">
            <a:avLst/>
          </a:prstGeom>
        </p:spPr>
      </p:pic>
      <p:sp>
        <p:nvSpPr>
          <p:cNvPr id="10" name="Oval 9">
            <a:extLst>
              <a:ext uri="{FF2B5EF4-FFF2-40B4-BE49-F238E27FC236}">
                <a16:creationId xmlns:a16="http://schemas.microsoft.com/office/drawing/2014/main" id="{247EB874-D4C1-4364-9C29-0577B4863ADB}"/>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3130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International Education Award</a:t>
            </a:r>
          </a:p>
          <a:p>
            <a:pPr marL="0" indent="0" algn="ctr">
              <a:buNone/>
            </a:pPr>
            <a:r>
              <a:rPr lang="en-US" dirty="0"/>
              <a:t>Randall Dawson</a:t>
            </a:r>
          </a:p>
        </p:txBody>
      </p:sp>
      <p:sp>
        <p:nvSpPr>
          <p:cNvPr id="7" name="TextBox 6">
            <a:extLst>
              <a:ext uri="{FF2B5EF4-FFF2-40B4-BE49-F238E27FC236}">
                <a16:creationId xmlns:a16="http://schemas.microsoft.com/office/drawing/2014/main" id="{264C9416-6B53-1FCE-075C-BA3A72DEA666}"/>
              </a:ext>
            </a:extLst>
          </p:cNvPr>
          <p:cNvSpPr txBox="1"/>
          <p:nvPr/>
        </p:nvSpPr>
        <p:spPr>
          <a:xfrm>
            <a:off x="353213" y="1996579"/>
            <a:ext cx="4638237" cy="3139321"/>
          </a:xfrm>
          <a:prstGeom prst="rect">
            <a:avLst/>
          </a:prstGeom>
          <a:noFill/>
        </p:spPr>
        <p:txBody>
          <a:bodyPr wrap="square" rtlCol="0">
            <a:spAutoFit/>
          </a:bodyPr>
          <a:lstStyle/>
          <a:p>
            <a:pPr algn="just"/>
            <a:r>
              <a:rPr lang="en-US" dirty="0"/>
              <a:t>Randall actively supports our participation in the Fulbright Scholar Program and was the Fulbright Program Responsible Administrative Officer for St. Philip's College.</a:t>
            </a:r>
          </a:p>
          <a:p>
            <a:pPr algn="just"/>
            <a:endParaRPr lang="en-US" dirty="0"/>
          </a:p>
          <a:p>
            <a:pPr algn="just"/>
            <a:r>
              <a:rPr lang="en-US" dirty="0"/>
              <a:t>Here is Randall with Dr. Richard Naylor, one of our two Fulbright Scholars-in-Residence during their farewell party in April 2016.</a:t>
            </a:r>
          </a:p>
          <a:p>
            <a:pPr algn="just"/>
            <a:endParaRPr lang="en-US" dirty="0"/>
          </a:p>
        </p:txBody>
      </p:sp>
      <p:pic>
        <p:nvPicPr>
          <p:cNvPr id="9" name="Picture 8">
            <a:extLst>
              <a:ext uri="{FF2B5EF4-FFF2-40B4-BE49-F238E27FC236}">
                <a16:creationId xmlns:a16="http://schemas.microsoft.com/office/drawing/2014/main" id="{997478D3-02B7-31CD-66C1-5ADCA9B12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483" y="1996579"/>
            <a:ext cx="5250141" cy="3936375"/>
          </a:xfrm>
          <a:prstGeom prst="rect">
            <a:avLst/>
          </a:prstGeom>
        </p:spPr>
      </p:pic>
      <p:sp>
        <p:nvSpPr>
          <p:cNvPr id="4" name="Oval 3">
            <a:extLst>
              <a:ext uri="{FF2B5EF4-FFF2-40B4-BE49-F238E27FC236}">
                <a16:creationId xmlns:a16="http://schemas.microsoft.com/office/drawing/2014/main" id="{FBB2D46F-E7D1-78F2-9972-33C953104392}"/>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3116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International Education Award</a:t>
            </a:r>
          </a:p>
          <a:p>
            <a:pPr marL="0" indent="0" algn="ctr">
              <a:buNone/>
            </a:pPr>
            <a:r>
              <a:rPr lang="en-US" dirty="0"/>
              <a:t>Randall Dawson</a:t>
            </a:r>
          </a:p>
        </p:txBody>
      </p:sp>
      <p:sp>
        <p:nvSpPr>
          <p:cNvPr id="7" name="TextBox 6">
            <a:extLst>
              <a:ext uri="{FF2B5EF4-FFF2-40B4-BE49-F238E27FC236}">
                <a16:creationId xmlns:a16="http://schemas.microsoft.com/office/drawing/2014/main" id="{264C9416-6B53-1FCE-075C-BA3A72DEA666}"/>
              </a:ext>
            </a:extLst>
          </p:cNvPr>
          <p:cNvSpPr txBox="1"/>
          <p:nvPr/>
        </p:nvSpPr>
        <p:spPr>
          <a:xfrm>
            <a:off x="353213" y="1996579"/>
            <a:ext cx="4638237" cy="4524315"/>
          </a:xfrm>
          <a:prstGeom prst="rect">
            <a:avLst/>
          </a:prstGeom>
          <a:noFill/>
        </p:spPr>
        <p:txBody>
          <a:bodyPr wrap="square" rtlCol="0">
            <a:spAutoFit/>
          </a:bodyPr>
          <a:lstStyle/>
          <a:p>
            <a:pPr algn="just"/>
            <a:r>
              <a:rPr lang="en-US" dirty="0"/>
              <a:t>Randall actively supports our participation in the Fulbright Scholar Program and was the Fulbright Program Responsible Administrative Officer for St. Philip's College.</a:t>
            </a:r>
          </a:p>
          <a:p>
            <a:pPr algn="just"/>
            <a:endParaRPr lang="en-US" dirty="0"/>
          </a:p>
          <a:p>
            <a:pPr algn="just"/>
            <a:r>
              <a:rPr lang="en-US" dirty="0"/>
              <a:t>Here is Randall with Dr. Richard Naylor, one of our two Fulbright Scholars-in-Residence during their farewell party in April 2016.</a:t>
            </a:r>
          </a:p>
          <a:p>
            <a:pPr algn="just"/>
            <a:endParaRPr lang="en-US" dirty="0"/>
          </a:p>
          <a:p>
            <a:pPr algn="just"/>
            <a:r>
              <a:rPr lang="en-US" dirty="0"/>
              <a:t>Randall has also supported our faculty in other internationalization efforts, including the Education Partnership for Internationalizing Curriculum through Stanford University in 2018 – 2019.</a:t>
            </a:r>
          </a:p>
        </p:txBody>
      </p:sp>
      <p:pic>
        <p:nvPicPr>
          <p:cNvPr id="6" name="Picture 5">
            <a:extLst>
              <a:ext uri="{FF2B5EF4-FFF2-40B4-BE49-F238E27FC236}">
                <a16:creationId xmlns:a16="http://schemas.microsoft.com/office/drawing/2014/main" id="{A45A57E1-FF60-C634-0598-2AC19772D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714" y="1996579"/>
            <a:ext cx="3606566" cy="4808754"/>
          </a:xfrm>
          <a:prstGeom prst="rect">
            <a:avLst/>
          </a:prstGeom>
        </p:spPr>
      </p:pic>
      <p:sp>
        <p:nvSpPr>
          <p:cNvPr id="4" name="Oval 3">
            <a:extLst>
              <a:ext uri="{FF2B5EF4-FFF2-40B4-BE49-F238E27FC236}">
                <a16:creationId xmlns:a16="http://schemas.microsoft.com/office/drawing/2014/main" id="{FBB2D46F-E7D1-78F2-9972-33C953104392}"/>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5374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Brava</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International Education Award</a:t>
            </a:r>
          </a:p>
          <a:p>
            <a:pPr marL="0" indent="0" algn="ctr">
              <a:buNone/>
            </a:pPr>
            <a:r>
              <a:rPr lang="en-US" dirty="0"/>
              <a:t>Randall Dawson</a:t>
            </a:r>
          </a:p>
        </p:txBody>
      </p:sp>
      <p:pic>
        <p:nvPicPr>
          <p:cNvPr id="6" name="Picture 5">
            <a:extLst>
              <a:ext uri="{FF2B5EF4-FFF2-40B4-BE49-F238E27FC236}">
                <a16:creationId xmlns:a16="http://schemas.microsoft.com/office/drawing/2014/main" id="{9BC8A6F3-2779-79E4-77E6-8BBEC1C7A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100" y="1765679"/>
            <a:ext cx="5738069" cy="4303552"/>
          </a:xfrm>
          <a:prstGeom prst="rect">
            <a:avLst/>
          </a:prstGeom>
        </p:spPr>
      </p:pic>
      <p:sp>
        <p:nvSpPr>
          <p:cNvPr id="4" name="Oval 3">
            <a:extLst>
              <a:ext uri="{FF2B5EF4-FFF2-40B4-BE49-F238E27FC236}">
                <a16:creationId xmlns:a16="http://schemas.microsoft.com/office/drawing/2014/main" id="{F3782BE5-3BA7-5B43-C6A7-54865FB76F87}"/>
              </a:ext>
            </a:extLst>
          </p:cNvPr>
          <p:cNvSpPr/>
          <p:nvPr/>
        </p:nvSpPr>
        <p:spPr>
          <a:xfrm>
            <a:off x="8905087" y="1707466"/>
            <a:ext cx="2933700" cy="2876550"/>
          </a:xfrm>
          <a:prstGeom prst="ellipse">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t>
            </a:r>
            <a:r>
              <a:rPr lang="en-US" sz="2400" dirty="0">
                <a:ea typeface="Calibri" panose="020F0502020204030204" pitchFamily="34" charset="0"/>
                <a:cs typeface="Times New Roman" panose="02020603050405020304" pitchFamily="18" charset="0"/>
              </a:rPr>
              <a:t>International Education Award</a:t>
            </a:r>
            <a:endParaRPr lang="en-US" sz="2400" dirty="0">
              <a:effectLst/>
              <a:ea typeface="Calibri" panose="020F0502020204030204" pitchFamily="34" charset="0"/>
              <a:cs typeface="Times New Roman" panose="02020603050405020304" pitchFamily="18" charset="0"/>
            </a:endParaRPr>
          </a:p>
        </p:txBody>
      </p:sp>
      <p:pic>
        <p:nvPicPr>
          <p:cNvPr id="11" name="Picture 10" descr="Logo&#10;&#10;Description automatically generated">
            <a:extLst>
              <a:ext uri="{FF2B5EF4-FFF2-40B4-BE49-F238E27FC236}">
                <a16:creationId xmlns:a16="http://schemas.microsoft.com/office/drawing/2014/main" id="{53746ED0-9D10-4AE3-9CB8-C466CD994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14" y="4660636"/>
            <a:ext cx="6361301" cy="1690415"/>
          </a:xfrm>
          <a:prstGeom prst="rect">
            <a:avLst/>
          </a:prstGeom>
        </p:spPr>
      </p:pic>
    </p:spTree>
    <p:extLst>
      <p:ext uri="{BB962C8B-B14F-4D97-AF65-F5344CB8AC3E}">
        <p14:creationId xmlns:p14="http://schemas.microsoft.com/office/powerpoint/2010/main" val="3162417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Amicus Award</a:t>
            </a:r>
          </a:p>
        </p:txBody>
      </p:sp>
      <p:pic>
        <p:nvPicPr>
          <p:cNvPr id="6" name="Picture 5">
            <a:extLst>
              <a:ext uri="{FF2B5EF4-FFF2-40B4-BE49-F238E27FC236}">
                <a16:creationId xmlns:a16="http://schemas.microsoft.com/office/drawing/2014/main" id="{2D1A8819-511D-6B4A-4C72-6E59FEE86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746" y="1707466"/>
            <a:ext cx="6094506" cy="5025488"/>
          </a:xfrm>
          <a:prstGeom prst="rect">
            <a:avLst/>
          </a:prstGeom>
        </p:spPr>
      </p:pic>
      <p:sp>
        <p:nvSpPr>
          <p:cNvPr id="11" name="Oval 10">
            <a:extLst>
              <a:ext uri="{FF2B5EF4-FFF2-40B4-BE49-F238E27FC236}">
                <a16:creationId xmlns:a16="http://schemas.microsoft.com/office/drawing/2014/main" id="{A29005B2-B19B-43FC-B288-3F26957B2FD9}"/>
              </a:ext>
            </a:extLst>
          </p:cNvPr>
          <p:cNvSpPr/>
          <p:nvPr/>
        </p:nvSpPr>
        <p:spPr>
          <a:xfrm>
            <a:off x="8905087" y="1707466"/>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590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Amicus Award</a:t>
            </a:r>
          </a:p>
          <a:p>
            <a:pPr marL="0" indent="0" algn="ctr">
              <a:buNone/>
            </a:pPr>
            <a:r>
              <a:rPr lang="en-US" dirty="0"/>
              <a:t>Jack McGuire</a:t>
            </a:r>
          </a:p>
        </p:txBody>
      </p:sp>
      <p:sp>
        <p:nvSpPr>
          <p:cNvPr id="4" name="TextBox 3">
            <a:extLst>
              <a:ext uri="{FF2B5EF4-FFF2-40B4-BE49-F238E27FC236}">
                <a16:creationId xmlns:a16="http://schemas.microsoft.com/office/drawing/2014/main" id="{6E626E76-D611-4D38-BCE8-547E5C4CB47B}"/>
              </a:ext>
            </a:extLst>
          </p:cNvPr>
          <p:cNvSpPr txBox="1"/>
          <p:nvPr/>
        </p:nvSpPr>
        <p:spPr>
          <a:xfrm>
            <a:off x="353213" y="1818912"/>
            <a:ext cx="5184396" cy="4526367"/>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Once a year, the Philosophy Faculty at St. Philip’s College bestows an award that recognizes outstanding contributions to the shared work of our extended faculty, our colleagues, or our local partners in the Greater San Antonio Community in the teaching of Philosophy inside and outside the classroom.  </a:t>
            </a: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Our students benefit when our partnerships come together to share expertise, knowledge, and resources.</a:t>
            </a: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This year’s recipient is </a:t>
            </a:r>
            <a:r>
              <a:rPr lang="en-US" b="1" dirty="0">
                <a:highlight>
                  <a:srgbClr val="FFFF00"/>
                </a:highlight>
                <a:latin typeface="Century Gothic" panose="020B0502020202020204" pitchFamily="34" charset="0"/>
                <a:ea typeface="Calibri" panose="020F0502020204030204" pitchFamily="34" charset="0"/>
                <a:cs typeface="Times New Roman" panose="02020603050405020304" pitchFamily="18" charset="0"/>
              </a:rPr>
              <a:t>Jack McGuire</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business executive, Rotarian, and devoted citizen.</a:t>
            </a:r>
          </a:p>
          <a:p>
            <a:pPr marL="0" marR="0">
              <a:lnSpc>
                <a:spcPct val="107000"/>
              </a:lnSpc>
              <a:spcBef>
                <a:spcPts val="0"/>
              </a:spcBef>
              <a:spcAft>
                <a:spcPts val="800"/>
              </a:spcAft>
            </a:pP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ACF4E30-3893-CCEB-AEAD-4FCE556F6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3250" y="1959562"/>
            <a:ext cx="3824971" cy="3824971"/>
          </a:xfrm>
          <a:prstGeom prst="rect">
            <a:avLst/>
          </a:prstGeom>
        </p:spPr>
      </p:pic>
      <p:sp>
        <p:nvSpPr>
          <p:cNvPr id="10" name="Oval 9">
            <a:extLst>
              <a:ext uri="{FF2B5EF4-FFF2-40B4-BE49-F238E27FC236}">
                <a16:creationId xmlns:a16="http://schemas.microsoft.com/office/drawing/2014/main" id="{FC1416DC-6391-4565-8D27-0FA0964A1D93}"/>
              </a:ext>
            </a:extLst>
          </p:cNvPr>
          <p:cNvSpPr/>
          <p:nvPr/>
        </p:nvSpPr>
        <p:spPr>
          <a:xfrm>
            <a:off x="8905087" y="380637"/>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7972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Amicus Award</a:t>
            </a:r>
          </a:p>
          <a:p>
            <a:pPr marL="0" indent="0" algn="ctr">
              <a:buNone/>
            </a:pPr>
            <a:r>
              <a:rPr lang="en-US" dirty="0"/>
              <a:t>Jack McGuire</a:t>
            </a:r>
          </a:p>
        </p:txBody>
      </p:sp>
      <p:pic>
        <p:nvPicPr>
          <p:cNvPr id="7" name="Picture 6">
            <a:extLst>
              <a:ext uri="{FF2B5EF4-FFF2-40B4-BE49-F238E27FC236}">
                <a16:creationId xmlns:a16="http://schemas.microsoft.com/office/drawing/2014/main" id="{D1BCDA42-64F6-7957-5040-37E36242E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238" y="2024151"/>
            <a:ext cx="4918336" cy="3688752"/>
          </a:xfrm>
          <a:prstGeom prst="rect">
            <a:avLst/>
          </a:prstGeom>
        </p:spPr>
      </p:pic>
      <p:pic>
        <p:nvPicPr>
          <p:cNvPr id="9" name="Picture 8">
            <a:extLst>
              <a:ext uri="{FF2B5EF4-FFF2-40B4-BE49-F238E27FC236}">
                <a16:creationId xmlns:a16="http://schemas.microsoft.com/office/drawing/2014/main" id="{92306A08-F1D4-9398-7A80-0CDA36A29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265" y="2662299"/>
            <a:ext cx="4918336" cy="3688752"/>
          </a:xfrm>
          <a:prstGeom prst="rect">
            <a:avLst/>
          </a:prstGeom>
        </p:spPr>
      </p:pic>
      <p:sp>
        <p:nvSpPr>
          <p:cNvPr id="10" name="Oval 9">
            <a:extLst>
              <a:ext uri="{FF2B5EF4-FFF2-40B4-BE49-F238E27FC236}">
                <a16:creationId xmlns:a16="http://schemas.microsoft.com/office/drawing/2014/main" id="{FC1416DC-6391-4565-8D27-0FA0964A1D93}"/>
              </a:ext>
            </a:extLst>
          </p:cNvPr>
          <p:cNvSpPr/>
          <p:nvPr/>
        </p:nvSpPr>
        <p:spPr>
          <a:xfrm>
            <a:off x="8905087" y="380637"/>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8138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Amicus Award</a:t>
            </a:r>
          </a:p>
          <a:p>
            <a:pPr marL="0" indent="0" algn="ctr">
              <a:buNone/>
            </a:pPr>
            <a:r>
              <a:rPr lang="en-US" dirty="0"/>
              <a:t>Jack McGuire</a:t>
            </a:r>
          </a:p>
        </p:txBody>
      </p:sp>
      <p:pic>
        <p:nvPicPr>
          <p:cNvPr id="5" name="Picture 4">
            <a:extLst>
              <a:ext uri="{FF2B5EF4-FFF2-40B4-BE49-F238E27FC236}">
                <a16:creationId xmlns:a16="http://schemas.microsoft.com/office/drawing/2014/main" id="{AF0EC4DE-688E-A511-4CE2-1492BDA63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148" y="2168859"/>
            <a:ext cx="6172200" cy="3476625"/>
          </a:xfrm>
          <a:prstGeom prst="rect">
            <a:avLst/>
          </a:prstGeom>
        </p:spPr>
      </p:pic>
      <p:pic>
        <p:nvPicPr>
          <p:cNvPr id="7" name="Picture 6">
            <a:extLst>
              <a:ext uri="{FF2B5EF4-FFF2-40B4-BE49-F238E27FC236}">
                <a16:creationId xmlns:a16="http://schemas.microsoft.com/office/drawing/2014/main" id="{8181842C-9024-0D1A-B39C-E1A0DD6E0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904" y="1832512"/>
            <a:ext cx="3570914" cy="4761219"/>
          </a:xfrm>
          <a:prstGeom prst="rect">
            <a:avLst/>
          </a:prstGeom>
        </p:spPr>
      </p:pic>
      <p:sp>
        <p:nvSpPr>
          <p:cNvPr id="10" name="Oval 9">
            <a:extLst>
              <a:ext uri="{FF2B5EF4-FFF2-40B4-BE49-F238E27FC236}">
                <a16:creationId xmlns:a16="http://schemas.microsoft.com/office/drawing/2014/main" id="{FC1416DC-6391-4565-8D27-0FA0964A1D93}"/>
              </a:ext>
            </a:extLst>
          </p:cNvPr>
          <p:cNvSpPr/>
          <p:nvPr/>
        </p:nvSpPr>
        <p:spPr>
          <a:xfrm>
            <a:off x="8905087" y="380637"/>
            <a:ext cx="2933700" cy="2876550"/>
          </a:xfrm>
          <a:prstGeom prst="ellipse">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Amicus</a:t>
            </a:r>
            <a:r>
              <a:rPr lang="en-US" sz="2400" dirty="0">
                <a:ea typeface="Calibri" panose="020F0502020204030204" pitchFamily="34" charset="0"/>
                <a:cs typeface="Times New Roman" panose="02020603050405020304" pitchFamily="18" charset="0"/>
              </a:rPr>
              <a:t> Award</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1563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1C46-F95A-46AD-B62B-668485DE6E25}"/>
              </a:ext>
            </a:extLst>
          </p:cNvPr>
          <p:cNvSpPr>
            <a:spLocks noGrp="1"/>
          </p:cNvSpPr>
          <p:nvPr>
            <p:ph type="title"/>
          </p:nvPr>
        </p:nvSpPr>
        <p:spPr>
          <a:xfrm>
            <a:off x="141914" y="381903"/>
            <a:ext cx="10515600" cy="1325563"/>
          </a:xfrm>
        </p:spPr>
        <p:txBody>
          <a:bodyPr/>
          <a:lstStyle/>
          <a:p>
            <a:r>
              <a:rPr lang="en-US" b="1" dirty="0"/>
              <a:t>Bravo</a:t>
            </a:r>
            <a:r>
              <a:rPr lang="en-US" dirty="0"/>
              <a:t>!</a:t>
            </a:r>
          </a:p>
        </p:txBody>
      </p:sp>
      <p:sp>
        <p:nvSpPr>
          <p:cNvPr id="3" name="Content Placeholder 2">
            <a:extLst>
              <a:ext uri="{FF2B5EF4-FFF2-40B4-BE49-F238E27FC236}">
                <a16:creationId xmlns:a16="http://schemas.microsoft.com/office/drawing/2014/main" id="{57CDD80B-B336-456E-A096-FAA5916412FD}"/>
              </a:ext>
            </a:extLst>
          </p:cNvPr>
          <p:cNvSpPr>
            <a:spLocks noGrp="1"/>
          </p:cNvSpPr>
          <p:nvPr>
            <p:ph idx="1"/>
          </p:nvPr>
        </p:nvSpPr>
        <p:spPr>
          <a:xfrm>
            <a:off x="1820061" y="506949"/>
            <a:ext cx="8551876" cy="1200517"/>
          </a:xfrm>
        </p:spPr>
        <p:txBody>
          <a:bodyPr/>
          <a:lstStyle/>
          <a:p>
            <a:pPr algn="ctr"/>
            <a:r>
              <a:rPr lang="en-US" dirty="0"/>
              <a:t>2022 Amicus Award</a:t>
            </a:r>
          </a:p>
          <a:p>
            <a:pPr marL="0" indent="0" algn="ctr">
              <a:buNone/>
            </a:pPr>
            <a:r>
              <a:rPr lang="en-US" dirty="0"/>
              <a:t>Jack McGuire</a:t>
            </a:r>
          </a:p>
        </p:txBody>
      </p:sp>
      <p:pic>
        <p:nvPicPr>
          <p:cNvPr id="6" name="Picture 5">
            <a:extLst>
              <a:ext uri="{FF2B5EF4-FFF2-40B4-BE49-F238E27FC236}">
                <a16:creationId xmlns:a16="http://schemas.microsoft.com/office/drawing/2014/main" id="{C413933C-E511-6976-89A8-C12AEADEA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109" y="1832512"/>
            <a:ext cx="7003552" cy="4043588"/>
          </a:xfrm>
          <a:prstGeom prst="rect">
            <a:avLst/>
          </a:prstGeom>
        </p:spPr>
      </p:pic>
      <p:pic>
        <p:nvPicPr>
          <p:cNvPr id="5" name="Picture 4" descr="A couple of men posing for the camera&#10;&#10;Description automatically generated with medium confidence">
            <a:extLst>
              <a:ext uri="{FF2B5EF4-FFF2-40B4-BE49-F238E27FC236}">
                <a16:creationId xmlns:a16="http://schemas.microsoft.com/office/drawing/2014/main" id="{E67929ED-6D90-AA0B-1E70-1716334CE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16" y="1396823"/>
            <a:ext cx="3963516" cy="5282872"/>
          </a:xfrm>
          <a:prstGeom prst="rect">
            <a:avLst/>
          </a:prstGeom>
        </p:spPr>
      </p:pic>
      <p:pic>
        <p:nvPicPr>
          <p:cNvPr id="11" name="Picture 10" descr="Logo&#10;&#10;Description automatically generated">
            <a:extLst>
              <a:ext uri="{FF2B5EF4-FFF2-40B4-BE49-F238E27FC236}">
                <a16:creationId xmlns:a16="http://schemas.microsoft.com/office/drawing/2014/main" id="{755E0406-38BE-463A-A1D2-17E72B09B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82" y="5072505"/>
            <a:ext cx="6048112" cy="1607190"/>
          </a:xfrm>
          <a:prstGeom prst="rect">
            <a:avLst/>
          </a:prstGeom>
        </p:spPr>
      </p:pic>
    </p:spTree>
    <p:extLst>
      <p:ext uri="{BB962C8B-B14F-4D97-AF65-F5344CB8AC3E}">
        <p14:creationId xmlns:p14="http://schemas.microsoft.com/office/powerpoint/2010/main" val="2784424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Graphical user interface, text, application&#10;&#10;Description automatically generated">
            <a:extLst>
              <a:ext uri="{FF2B5EF4-FFF2-40B4-BE49-F238E27FC236}">
                <a16:creationId xmlns:a16="http://schemas.microsoft.com/office/drawing/2014/main" id="{C42DFD36-8510-4ED4-3EF1-A8BA864B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84" y="872793"/>
            <a:ext cx="2128311" cy="4809744"/>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raphical user interface, text, application&#10;&#10;Description automatically generated">
            <a:extLst>
              <a:ext uri="{FF2B5EF4-FFF2-40B4-BE49-F238E27FC236}">
                <a16:creationId xmlns:a16="http://schemas.microsoft.com/office/drawing/2014/main" id="{8F9FE709-95DD-72F4-C1B6-7D2D30E72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57" y="872793"/>
            <a:ext cx="2272603" cy="4809744"/>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04CF507B-A7E1-89DA-5595-09744C845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036" y="3270785"/>
            <a:ext cx="3375924" cy="2411752"/>
          </a:xfrm>
          <a:prstGeom prst="rect">
            <a:avLst/>
          </a:prstGeom>
        </p:spPr>
      </p:pic>
      <p:pic>
        <p:nvPicPr>
          <p:cNvPr id="12" name="Picture 11" descr="A group of people sitting at a table&#10;&#10;Description automatically generated with medium confidence">
            <a:extLst>
              <a:ext uri="{FF2B5EF4-FFF2-40B4-BE49-F238E27FC236}">
                <a16:creationId xmlns:a16="http://schemas.microsoft.com/office/drawing/2014/main" id="{28112C46-5707-23CD-D61F-FA694BEC0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036" y="891565"/>
            <a:ext cx="3375924" cy="2369285"/>
          </a:xfrm>
          <a:prstGeom prst="rect">
            <a:avLst/>
          </a:prstGeom>
        </p:spPr>
      </p:pic>
      <p:pic>
        <p:nvPicPr>
          <p:cNvPr id="29" name="Picture 28">
            <a:extLst>
              <a:ext uri="{FF2B5EF4-FFF2-40B4-BE49-F238E27FC236}">
                <a16:creationId xmlns:a16="http://schemas.microsoft.com/office/drawing/2014/main" id="{43D484CF-EC14-AC37-EB58-54AB2E3C00EC}"/>
              </a:ext>
            </a:extLst>
          </p:cNvPr>
          <p:cNvPicPr>
            <a:picLocks noChangeAspect="1"/>
          </p:cNvPicPr>
          <p:nvPr/>
        </p:nvPicPr>
        <p:blipFill>
          <a:blip r:embed="rId6"/>
          <a:stretch>
            <a:fillRect/>
          </a:stretch>
        </p:blipFill>
        <p:spPr>
          <a:xfrm>
            <a:off x="3424104" y="2570749"/>
            <a:ext cx="1400071" cy="1400071"/>
          </a:xfrm>
          <a:prstGeom prst="rect">
            <a:avLst/>
          </a:prstGeom>
        </p:spPr>
      </p:pic>
    </p:spTree>
    <p:extLst>
      <p:ext uri="{BB962C8B-B14F-4D97-AF65-F5344CB8AC3E}">
        <p14:creationId xmlns:p14="http://schemas.microsoft.com/office/powerpoint/2010/main" val="2961189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5FD3DF3-3C6D-4349-B62F-15CC9118E1CD}"/>
              </a:ext>
            </a:extLst>
          </p:cNvPr>
          <p:cNvPicPr>
            <a:picLocks noChangeAspect="1"/>
          </p:cNvPicPr>
          <p:nvPr/>
        </p:nvPicPr>
        <p:blipFill rotWithShape="1">
          <a:blip r:embed="rId2"/>
          <a:srcRect t="8163"/>
          <a:stretch/>
        </p:blipFill>
        <p:spPr>
          <a:xfrm>
            <a:off x="20" y="-48879"/>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5333472" y="4817192"/>
            <a:ext cx="6471684" cy="1701570"/>
          </a:xfrm>
        </p:spPr>
        <p:txBody>
          <a:bodyPr anchor="b">
            <a:normAutofit fontScale="90000"/>
          </a:bodyPr>
          <a:lstStyle/>
          <a:p>
            <a:pPr algn="ctr"/>
            <a:r>
              <a:rPr lang="en-US" sz="3600" i="0" dirty="0">
                <a:hlinkClick r:id="rId3"/>
              </a:rPr>
              <a:t>Save the Date!</a:t>
            </a:r>
            <a:br>
              <a:rPr lang="en-US" sz="3600" i="0" dirty="0">
                <a:hlinkClick r:id="rId3"/>
              </a:rPr>
            </a:br>
            <a:br>
              <a:rPr lang="en-US" sz="3600" i="0" dirty="0">
                <a:hlinkClick r:id="rId3"/>
              </a:rPr>
            </a:br>
            <a:r>
              <a:rPr lang="en-US" sz="3600" i="0" dirty="0">
                <a:hlinkClick r:id="rId3"/>
              </a:rPr>
              <a:t>October 13, 2023</a:t>
            </a:r>
            <a:br>
              <a:rPr lang="en-US" sz="3600" i="0" dirty="0">
                <a:hlinkClick r:id="rId3"/>
              </a:rPr>
            </a:br>
            <a:br>
              <a:rPr lang="en-US" sz="3600" i="0" dirty="0">
                <a:hlinkClick r:id="rId3"/>
              </a:rPr>
            </a:br>
            <a:r>
              <a:rPr lang="en-US" sz="3600" i="0" dirty="0">
                <a:hlinkClick r:id="rId3"/>
              </a:rPr>
              <a:t>50</a:t>
            </a:r>
            <a:r>
              <a:rPr lang="en-US" sz="3600" i="0" baseline="30000" dirty="0">
                <a:hlinkClick r:id="rId3"/>
              </a:rPr>
              <a:t>th</a:t>
            </a:r>
            <a:r>
              <a:rPr lang="en-US" sz="3600" i="0" dirty="0">
                <a:hlinkClick r:id="rId3"/>
              </a:rPr>
              <a:t> Anniversary Celebration </a:t>
            </a:r>
            <a:br>
              <a:rPr lang="en-US" sz="3600" i="0" dirty="0"/>
            </a:br>
            <a:br>
              <a:rPr lang="en-US" sz="2200" i="0" dirty="0"/>
            </a:br>
            <a:r>
              <a:rPr lang="en-US" sz="2000" i="0" dirty="0"/>
              <a:t>The Philosophy Faculty</a:t>
            </a:r>
            <a:br>
              <a:rPr lang="en-US" sz="2000" i="0" dirty="0"/>
            </a:br>
            <a:r>
              <a:rPr lang="en-US" sz="2000" dirty="0"/>
              <a:t>of</a:t>
            </a:r>
            <a:br>
              <a:rPr lang="en-US" sz="2000" i="0" dirty="0"/>
            </a:br>
            <a:r>
              <a:rPr lang="en-US" sz="2000" i="0" dirty="0"/>
              <a:t>St. Philip’s College</a:t>
            </a:r>
            <a:endParaRPr lang="en-US" sz="2000" dirty="0"/>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pic>
        <p:nvPicPr>
          <p:cNvPr id="16" name="Picture 15" descr="A picture containing text, person, person, suit&#10;&#10;Description automatically generated">
            <a:extLst>
              <a:ext uri="{FF2B5EF4-FFF2-40B4-BE49-F238E27FC236}">
                <a16:creationId xmlns:a16="http://schemas.microsoft.com/office/drawing/2014/main" id="{2253E064-2C4E-4FDF-9721-6CF16C2D3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7396" y="-112738"/>
            <a:ext cx="2231014" cy="2342765"/>
          </a:xfrm>
          <a:prstGeom prst="rect">
            <a:avLst/>
          </a:prstGeom>
        </p:spPr>
      </p:pic>
      <p:pic>
        <p:nvPicPr>
          <p:cNvPr id="7" name="Picture 6" descr="Logo&#10;&#10;Description automatically generated">
            <a:extLst>
              <a:ext uri="{FF2B5EF4-FFF2-40B4-BE49-F238E27FC236}">
                <a16:creationId xmlns:a16="http://schemas.microsoft.com/office/drawing/2014/main" id="{AE8B0117-0070-4790-B9ED-9866F59F1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58" y="114388"/>
            <a:ext cx="2348917" cy="2348917"/>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816D51FA-0CA8-47C6-B1E5-E040724E2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93460"/>
            <a:ext cx="3010434" cy="4515651"/>
          </a:xfrm>
          <a:prstGeom prst="rect">
            <a:avLst/>
          </a:prstGeom>
        </p:spPr>
      </p:pic>
      <p:pic>
        <p:nvPicPr>
          <p:cNvPr id="8" name="Picture 7" descr="A picture containing person, smiling&#10;&#10;Description automatically generated">
            <a:extLst>
              <a:ext uri="{FF2B5EF4-FFF2-40B4-BE49-F238E27FC236}">
                <a16:creationId xmlns:a16="http://schemas.microsoft.com/office/drawing/2014/main" id="{6C5B65A1-5F00-58D7-8749-ED6CAF5FBA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7986" y="-48879"/>
            <a:ext cx="2096549" cy="2303445"/>
          </a:xfrm>
          <a:prstGeom prst="rect">
            <a:avLst/>
          </a:prstGeom>
        </p:spPr>
      </p:pic>
      <p:pic>
        <p:nvPicPr>
          <p:cNvPr id="11" name="Picture 10" descr="A person wearing a suit and tie&#10;&#10;Description automatically generated with medium confidence">
            <a:extLst>
              <a:ext uri="{FF2B5EF4-FFF2-40B4-BE49-F238E27FC236}">
                <a16:creationId xmlns:a16="http://schemas.microsoft.com/office/drawing/2014/main" id="{E05BB559-4FBB-46A1-F889-C602A10D48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7725" y="-40747"/>
            <a:ext cx="1907097" cy="2334207"/>
          </a:xfrm>
          <a:prstGeom prst="rect">
            <a:avLst/>
          </a:prstGeom>
        </p:spPr>
      </p:pic>
      <p:pic>
        <p:nvPicPr>
          <p:cNvPr id="12" name="Picture 11" descr="Shape&#10;&#10;Description automatically generated">
            <a:extLst>
              <a:ext uri="{FF2B5EF4-FFF2-40B4-BE49-F238E27FC236}">
                <a16:creationId xmlns:a16="http://schemas.microsoft.com/office/drawing/2014/main" id="{4839523C-5F28-45F5-E014-FB4AF4C3C7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8817" y="2293460"/>
            <a:ext cx="2096549" cy="491449"/>
          </a:xfrm>
          <a:prstGeom prst="rect">
            <a:avLst/>
          </a:prstGeom>
        </p:spPr>
      </p:pic>
      <p:pic>
        <p:nvPicPr>
          <p:cNvPr id="15" name="Picture 14" descr="Shape, rectangle&#10;&#10;Description automatically generated">
            <a:extLst>
              <a:ext uri="{FF2B5EF4-FFF2-40B4-BE49-F238E27FC236}">
                <a16:creationId xmlns:a16="http://schemas.microsoft.com/office/drawing/2014/main" id="{10414C8D-673E-1BCD-4DB0-A190309FF4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37725" y="2310005"/>
            <a:ext cx="1907098" cy="458358"/>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BB826D6E-57CB-5D87-D10F-6C7C5FE138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8012" y="2270383"/>
            <a:ext cx="2194997" cy="514526"/>
          </a:xfrm>
          <a:prstGeom prst="rect">
            <a:avLst/>
          </a:prstGeom>
        </p:spPr>
      </p:pic>
      <p:pic>
        <p:nvPicPr>
          <p:cNvPr id="3" name="Picture 2" descr="A person smiling for the camera&#10;&#10;Description automatically generated with medium confidence">
            <a:extLst>
              <a:ext uri="{FF2B5EF4-FFF2-40B4-BE49-F238E27FC236}">
                <a16:creationId xmlns:a16="http://schemas.microsoft.com/office/drawing/2014/main" id="{38AC6A16-11A9-C29E-7F63-2F01FBACD9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72113" y="-83152"/>
            <a:ext cx="1708102" cy="2283592"/>
          </a:xfrm>
          <a:prstGeom prst="rect">
            <a:avLst/>
          </a:prstGeom>
        </p:spPr>
      </p:pic>
      <p:pic>
        <p:nvPicPr>
          <p:cNvPr id="4" name="Picture 3" descr="Shape&#10;&#10;Description automatically generated">
            <a:extLst>
              <a:ext uri="{FF2B5EF4-FFF2-40B4-BE49-F238E27FC236}">
                <a16:creationId xmlns:a16="http://schemas.microsoft.com/office/drawing/2014/main" id="{135D2EF8-91C9-E969-9793-EC218FE036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91559" y="2267565"/>
            <a:ext cx="2194997" cy="502526"/>
          </a:xfrm>
          <a:prstGeom prst="rect">
            <a:avLst/>
          </a:prstGeom>
        </p:spPr>
      </p:pic>
    </p:spTree>
    <p:extLst>
      <p:ext uri="{BB962C8B-B14F-4D97-AF65-F5344CB8AC3E}">
        <p14:creationId xmlns:p14="http://schemas.microsoft.com/office/powerpoint/2010/main" val="2618885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5FD3DF3-3C6D-4349-B62F-15CC9118E1CD}"/>
              </a:ext>
            </a:extLst>
          </p:cNvPr>
          <p:cNvPicPr>
            <a:picLocks noChangeAspect="1"/>
          </p:cNvPicPr>
          <p:nvPr/>
        </p:nvPicPr>
        <p:blipFill rotWithShape="1">
          <a:blip r:embed="rId2"/>
          <a:srcRect t="8163"/>
          <a:stretch/>
        </p:blipFill>
        <p:spPr>
          <a:xfrm>
            <a:off x="20" y="-48879"/>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5DC83A1F-5BDB-4B1B-9915-A2992EF703B8}"/>
              </a:ext>
            </a:extLst>
          </p:cNvPr>
          <p:cNvSpPr>
            <a:spLocks noGrp="1"/>
          </p:cNvSpPr>
          <p:nvPr>
            <p:ph type="ctrTitle"/>
          </p:nvPr>
        </p:nvSpPr>
        <p:spPr>
          <a:xfrm>
            <a:off x="5333471" y="4122466"/>
            <a:ext cx="6471684" cy="1701570"/>
          </a:xfrm>
        </p:spPr>
        <p:txBody>
          <a:bodyPr anchor="b">
            <a:normAutofit fontScale="90000"/>
          </a:bodyPr>
          <a:lstStyle/>
          <a:p>
            <a:pPr algn="ctr"/>
            <a:r>
              <a:rPr lang="en-US" sz="3600" i="0" dirty="0">
                <a:hlinkClick r:id="rId3"/>
              </a:rPr>
              <a:t>Annual Awards Ceremony</a:t>
            </a:r>
            <a:br>
              <a:rPr lang="en-US" sz="3600" i="0" dirty="0"/>
            </a:br>
            <a:br>
              <a:rPr lang="en-US" sz="3600" i="0" dirty="0"/>
            </a:br>
            <a:r>
              <a:rPr lang="en-US" sz="3600" i="0" dirty="0"/>
              <a:t>The Philosophy Faculty</a:t>
            </a:r>
            <a:br>
              <a:rPr lang="en-US" sz="3600" i="0" dirty="0"/>
            </a:br>
            <a:r>
              <a:rPr lang="en-US" sz="3600" dirty="0"/>
              <a:t>of</a:t>
            </a:r>
            <a:br>
              <a:rPr lang="en-US" sz="3600" i="0" dirty="0"/>
            </a:br>
            <a:r>
              <a:rPr lang="en-US" sz="3600" i="0" dirty="0"/>
              <a:t>St. Philip’s College</a:t>
            </a:r>
            <a:endParaRPr lang="en-US" sz="3600" dirty="0"/>
          </a:p>
        </p:txBody>
      </p:sp>
      <p:sp>
        <p:nvSpPr>
          <p:cNvPr id="3" name="Subtitle 2">
            <a:extLst>
              <a:ext uri="{FF2B5EF4-FFF2-40B4-BE49-F238E27FC236}">
                <a16:creationId xmlns:a16="http://schemas.microsoft.com/office/drawing/2014/main" id="{9C3DF0BE-5C8D-4350-84CA-EF805BDA52AC}"/>
              </a:ext>
            </a:extLst>
          </p:cNvPr>
          <p:cNvSpPr>
            <a:spLocks noGrp="1"/>
          </p:cNvSpPr>
          <p:nvPr>
            <p:ph type="subTitle" idx="1"/>
          </p:nvPr>
        </p:nvSpPr>
        <p:spPr>
          <a:xfrm>
            <a:off x="6096000" y="6097990"/>
            <a:ext cx="5147960" cy="442541"/>
          </a:xfrm>
        </p:spPr>
        <p:txBody>
          <a:bodyPr>
            <a:normAutofit/>
          </a:bodyPr>
          <a:lstStyle/>
          <a:p>
            <a:pPr algn="ctr"/>
            <a:r>
              <a:rPr lang="en-US" sz="1800" b="1" dirty="0"/>
              <a:t>07 December 2022</a:t>
            </a:r>
          </a:p>
        </p:txBody>
      </p:sp>
      <p:sp>
        <p:nvSpPr>
          <p:cNvPr id="5" name="TextBox 4">
            <a:extLst>
              <a:ext uri="{FF2B5EF4-FFF2-40B4-BE49-F238E27FC236}">
                <a16:creationId xmlns:a16="http://schemas.microsoft.com/office/drawing/2014/main" id="{70F83EB6-03A9-4600-9CA2-609DF9F43ED0}"/>
              </a:ext>
            </a:extLst>
          </p:cNvPr>
          <p:cNvSpPr txBox="1"/>
          <p:nvPr/>
        </p:nvSpPr>
        <p:spPr>
          <a:xfrm>
            <a:off x="-93305" y="0"/>
            <a:ext cx="213045" cy="646331"/>
          </a:xfrm>
          <a:prstGeom prst="rect">
            <a:avLst/>
          </a:prstGeom>
          <a:noFill/>
        </p:spPr>
        <p:txBody>
          <a:bodyPr wrap="square" rtlCol="0">
            <a:spAutoFit/>
          </a:bodyPr>
          <a:lstStyle/>
          <a:p>
            <a:r>
              <a:rPr lang="en-US" dirty="0" err="1"/>
              <a:t>fd</a:t>
            </a:r>
            <a:endParaRPr lang="en-US" dirty="0"/>
          </a:p>
        </p:txBody>
      </p:sp>
      <p:pic>
        <p:nvPicPr>
          <p:cNvPr id="8" name="Picture 7" descr="A close up of a logo&#10;&#10;Description automatically generated">
            <a:extLst>
              <a:ext uri="{FF2B5EF4-FFF2-40B4-BE49-F238E27FC236}">
                <a16:creationId xmlns:a16="http://schemas.microsoft.com/office/drawing/2014/main" id="{D45A4B3A-82EF-45AB-8735-5428DE69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11" y="1555082"/>
            <a:ext cx="4339160" cy="2567384"/>
          </a:xfrm>
          <a:prstGeom prst="rect">
            <a:avLst/>
          </a:prstGeom>
        </p:spPr>
      </p:pic>
    </p:spTree>
    <p:extLst>
      <p:ext uri="{BB962C8B-B14F-4D97-AF65-F5344CB8AC3E}">
        <p14:creationId xmlns:p14="http://schemas.microsoft.com/office/powerpoint/2010/main" val="215729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Graphical user interface, text, application&#10;&#10;Description automatically generated">
            <a:extLst>
              <a:ext uri="{FF2B5EF4-FFF2-40B4-BE49-F238E27FC236}">
                <a16:creationId xmlns:a16="http://schemas.microsoft.com/office/drawing/2014/main" id="{C42DFD36-8510-4ED4-3EF1-A8BA864BA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84" y="872793"/>
            <a:ext cx="2128311" cy="4809744"/>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Graphical user interface, text, application&#10;&#10;Description automatically generated">
            <a:extLst>
              <a:ext uri="{FF2B5EF4-FFF2-40B4-BE49-F238E27FC236}">
                <a16:creationId xmlns:a16="http://schemas.microsoft.com/office/drawing/2014/main" id="{8F9FE709-95DD-72F4-C1B6-7D2D30E72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357" y="872793"/>
            <a:ext cx="2272603" cy="4809744"/>
          </a:xfrm>
          <a:prstGeom prst="rect">
            <a:avLst/>
          </a:prstGeom>
        </p:spPr>
      </p:pic>
      <p:pic>
        <p:nvPicPr>
          <p:cNvPr id="5" name="Picture 4" descr="A picture containing text, person, necktie, person&#10;&#10;Description automatically generated">
            <a:extLst>
              <a:ext uri="{FF2B5EF4-FFF2-40B4-BE49-F238E27FC236}">
                <a16:creationId xmlns:a16="http://schemas.microsoft.com/office/drawing/2014/main" id="{BD63306D-1E02-4BAB-804F-020AE9C77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362" y="782786"/>
            <a:ext cx="2239276" cy="4899751"/>
          </a:xfrm>
          <a:prstGeom prst="rect">
            <a:avLst/>
          </a:prstGeom>
        </p:spPr>
      </p:pic>
      <p:pic>
        <p:nvPicPr>
          <p:cNvPr id="10" name="Picture 9" descr="Shape, rectangle&#10;&#10;Description automatically generated with medium confidence">
            <a:extLst>
              <a:ext uri="{FF2B5EF4-FFF2-40B4-BE49-F238E27FC236}">
                <a16:creationId xmlns:a16="http://schemas.microsoft.com/office/drawing/2014/main" id="{1C2E3076-1C40-75F4-7E85-7E882AAD3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5242507"/>
            <a:ext cx="1868129" cy="440030"/>
          </a:xfrm>
          <a:prstGeom prst="rect">
            <a:avLst/>
          </a:prstGeom>
        </p:spPr>
      </p:pic>
    </p:spTree>
    <p:extLst>
      <p:ext uri="{BB962C8B-B14F-4D97-AF65-F5344CB8AC3E}">
        <p14:creationId xmlns:p14="http://schemas.microsoft.com/office/powerpoint/2010/main" val="203789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6D2A6C-1906-4498-9D7C-BDA92FACE5C8}"/>
              </a:ext>
            </a:extLst>
          </p:cNvPr>
          <p:cNvSpPr txBox="1"/>
          <p:nvPr/>
        </p:nvSpPr>
        <p:spPr>
          <a:xfrm>
            <a:off x="285226" y="205778"/>
            <a:ext cx="2762774" cy="4093428"/>
          </a:xfrm>
          <a:prstGeom prst="rect">
            <a:avLst/>
          </a:prstGeom>
          <a:noFill/>
        </p:spPr>
        <p:txBody>
          <a:bodyPr wrap="square" rtlCol="0">
            <a:spAutoFit/>
          </a:bodyPr>
          <a:lstStyle/>
          <a:p>
            <a:r>
              <a:rPr lang="en-US" dirty="0"/>
              <a:t>Since </a:t>
            </a:r>
            <a:r>
              <a:rPr lang="en-US" b="1" dirty="0">
                <a:highlight>
                  <a:srgbClr val="FFFF00"/>
                </a:highlight>
              </a:rPr>
              <a:t>the fall of 2013</a:t>
            </a:r>
            <a:r>
              <a:rPr lang="en-US" dirty="0"/>
              <a:t>,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b="1" dirty="0">
                <a:highlight>
                  <a:srgbClr val="FFFF00"/>
                </a:highlight>
              </a:rPr>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10" name="Picture 9" descr="A picture containing cup, food, plate&#10;&#10;Description automatically generated">
            <a:extLst>
              <a:ext uri="{FF2B5EF4-FFF2-40B4-BE49-F238E27FC236}">
                <a16:creationId xmlns:a16="http://schemas.microsoft.com/office/drawing/2014/main" id="{227F1340-96B8-4D55-A142-4D69E856A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12" name="Picture 11" descr="A group of people sitting on a sofa&#10;&#10;Description automatically generated">
            <a:extLst>
              <a:ext uri="{FF2B5EF4-FFF2-40B4-BE49-F238E27FC236}">
                <a16:creationId xmlns:a16="http://schemas.microsoft.com/office/drawing/2014/main" id="{0D2F8C42-E149-4D91-8585-86DCD04B3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38285" cy="68580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FD8CA81E-EE87-4B97-844A-95B4D1840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259" y="0"/>
            <a:ext cx="2981741" cy="628738"/>
          </a:xfrm>
          <a:prstGeom prst="rect">
            <a:avLst/>
          </a:prstGeom>
        </p:spPr>
      </p:pic>
      <p:pic>
        <p:nvPicPr>
          <p:cNvPr id="3" name="Picture 2" descr="Logo&#10;&#10;Description automatically generated">
            <a:extLst>
              <a:ext uri="{FF2B5EF4-FFF2-40B4-BE49-F238E27FC236}">
                <a16:creationId xmlns:a16="http://schemas.microsoft.com/office/drawing/2014/main" id="{3163F19E-5221-44F0-B73A-65D78823A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3561" y="80098"/>
            <a:ext cx="1371600" cy="1097280"/>
          </a:xfrm>
          <a:prstGeom prst="rect">
            <a:avLst/>
          </a:prstGeom>
        </p:spPr>
      </p:pic>
    </p:spTree>
    <p:extLst>
      <p:ext uri="{BB962C8B-B14F-4D97-AF65-F5344CB8AC3E}">
        <p14:creationId xmlns:p14="http://schemas.microsoft.com/office/powerpoint/2010/main" val="3485054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D9CAF6BF-0F83-440E-8343-803B763B7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0919" y="1477204"/>
            <a:ext cx="3005855" cy="3765668"/>
          </a:xfrm>
          <a:prstGeom prst="rect">
            <a:avLst/>
          </a:prstGeom>
        </p:spPr>
      </p:pic>
      <p:pic>
        <p:nvPicPr>
          <p:cNvPr id="10" name="Picture 9" descr="A picture containing cup, food, plate&#10;&#10;Description automatically generated">
            <a:extLst>
              <a:ext uri="{FF2B5EF4-FFF2-40B4-BE49-F238E27FC236}">
                <a16:creationId xmlns:a16="http://schemas.microsoft.com/office/drawing/2014/main" id="{227F1340-96B8-4D55-A142-4D69E856A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3" name="Picture 2" descr="A close up of a logo&#10;&#10;Description automatically generated">
            <a:extLst>
              <a:ext uri="{FF2B5EF4-FFF2-40B4-BE49-F238E27FC236}">
                <a16:creationId xmlns:a16="http://schemas.microsoft.com/office/drawing/2014/main" id="{F7717C9F-3B55-4990-B153-BFB388BC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733" y="0"/>
            <a:ext cx="2991267" cy="619211"/>
          </a:xfrm>
          <a:prstGeom prst="rect">
            <a:avLst/>
          </a:prstGeom>
        </p:spPr>
      </p:pic>
      <p:sp>
        <p:nvSpPr>
          <p:cNvPr id="8" name="TextBox 7">
            <a:extLst>
              <a:ext uri="{FF2B5EF4-FFF2-40B4-BE49-F238E27FC236}">
                <a16:creationId xmlns:a16="http://schemas.microsoft.com/office/drawing/2014/main" id="{C5E4A297-DADF-44C6-8F7D-4DD8D30251B0}"/>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b="1" dirty="0">
                <a:highlight>
                  <a:srgbClr val="FFFF00"/>
                </a:highlight>
              </a:rPr>
              <a:t>The Ethics Bowl</a:t>
            </a:r>
          </a:p>
          <a:p>
            <a:pPr marL="342900" indent="-342900">
              <a:buAutoNum type="arabicParenR"/>
            </a:pPr>
            <a:r>
              <a:rPr lang="en-US" dirty="0"/>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12" name="Picture 11" descr="A group of people sitting at tables&#10;&#10;Description automatically generated with medium confidence">
            <a:extLst>
              <a:ext uri="{FF2B5EF4-FFF2-40B4-BE49-F238E27FC236}">
                <a16:creationId xmlns:a16="http://schemas.microsoft.com/office/drawing/2014/main" id="{FA21E730-0B97-4F3F-B23E-B786D7AC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1092" y="-9885"/>
            <a:ext cx="4929815" cy="3696207"/>
          </a:xfrm>
          <a:prstGeom prst="rect">
            <a:avLst/>
          </a:prstGeom>
        </p:spPr>
      </p:pic>
      <p:pic>
        <p:nvPicPr>
          <p:cNvPr id="13" name="Picture 12" descr="A group of women posing for a photo&#10;&#10;Description automatically generated">
            <a:extLst>
              <a:ext uri="{FF2B5EF4-FFF2-40B4-BE49-F238E27FC236}">
                <a16:creationId xmlns:a16="http://schemas.microsoft.com/office/drawing/2014/main" id="{08CC5571-0F5B-46C1-B0DC-BC5EDF0B83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1091" y="3219760"/>
            <a:ext cx="4929815" cy="3638240"/>
          </a:xfrm>
          <a:prstGeom prst="rect">
            <a:avLst/>
          </a:prstGeom>
        </p:spPr>
      </p:pic>
    </p:spTree>
    <p:extLst>
      <p:ext uri="{BB962C8B-B14F-4D97-AF65-F5344CB8AC3E}">
        <p14:creationId xmlns:p14="http://schemas.microsoft.com/office/powerpoint/2010/main" val="3969794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b="1" dirty="0">
                <a:highlight>
                  <a:srgbClr val="FFFF00"/>
                </a:highlight>
              </a:rPr>
              <a:t>Field Trips</a:t>
            </a:r>
          </a:p>
          <a:p>
            <a:pPr marL="342900" indent="-342900">
              <a:buAutoNum type="arabicParenR"/>
            </a:pPr>
            <a:r>
              <a:rPr lang="en-US" dirty="0"/>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7" name="Picture 6" descr="A group of people around a fire&#10;&#10;Description automatically generated">
            <a:extLst>
              <a:ext uri="{FF2B5EF4-FFF2-40B4-BE49-F238E27FC236}">
                <a16:creationId xmlns:a16="http://schemas.microsoft.com/office/drawing/2014/main" id="{0D8ABCEC-AD59-4D3A-874F-B6E0D1B9E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81" y="3513947"/>
            <a:ext cx="4461269" cy="3344052"/>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3C11E0E4-F6C2-46D1-B023-B36CCAC64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0731" y="3513948"/>
            <a:ext cx="4461269" cy="3344052"/>
          </a:xfrm>
          <a:prstGeom prst="rect">
            <a:avLst/>
          </a:prstGeom>
        </p:spPr>
      </p:pic>
      <p:pic>
        <p:nvPicPr>
          <p:cNvPr id="11" name="Picture 10" descr="A group of people posing for a photo next to a sign&#10;&#10;Description automatically generated">
            <a:extLst>
              <a:ext uri="{FF2B5EF4-FFF2-40B4-BE49-F238E27FC236}">
                <a16:creationId xmlns:a16="http://schemas.microsoft.com/office/drawing/2014/main" id="{6E355AE8-71CB-45F5-91E6-03ECAE8251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7993" y="287079"/>
            <a:ext cx="8224007" cy="3056975"/>
          </a:xfrm>
          <a:prstGeom prst="rect">
            <a:avLst/>
          </a:prstGeom>
        </p:spPr>
      </p:pic>
      <p:pic>
        <p:nvPicPr>
          <p:cNvPr id="12" name="Picture 11" descr="A close up of a logo&#10;&#10;Description automatically generated">
            <a:extLst>
              <a:ext uri="{FF2B5EF4-FFF2-40B4-BE49-F238E27FC236}">
                <a16:creationId xmlns:a16="http://schemas.microsoft.com/office/drawing/2014/main" id="{74E681C3-0A6E-4E40-86F0-F6CC9A383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spTree>
    <p:extLst>
      <p:ext uri="{BB962C8B-B14F-4D97-AF65-F5344CB8AC3E}">
        <p14:creationId xmlns:p14="http://schemas.microsoft.com/office/powerpoint/2010/main" val="4593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1EA4A-AFF1-4642-AC72-73C4B209DE43}"/>
              </a:ext>
            </a:extLst>
          </p:cNvPr>
          <p:cNvSpPr txBox="1"/>
          <p:nvPr/>
        </p:nvSpPr>
        <p:spPr>
          <a:xfrm>
            <a:off x="285226" y="205778"/>
            <a:ext cx="2762774" cy="4093428"/>
          </a:xfrm>
          <a:prstGeom prst="rect">
            <a:avLst/>
          </a:prstGeom>
          <a:noFill/>
        </p:spPr>
        <p:txBody>
          <a:bodyPr wrap="square" rtlCol="0">
            <a:spAutoFit/>
          </a:bodyPr>
          <a:lstStyle/>
          <a:p>
            <a:r>
              <a:rPr lang="en-US" dirty="0"/>
              <a:t>Since the fall of 2013, </a:t>
            </a:r>
          </a:p>
          <a:p>
            <a:r>
              <a:rPr lang="en-US" dirty="0"/>
              <a:t>the St. Philip’s College Philosophy Faculty has worked </a:t>
            </a:r>
            <a:r>
              <a:rPr lang="en-US" b="1" dirty="0"/>
              <a:t>with partners </a:t>
            </a:r>
            <a:r>
              <a:rPr lang="en-US" dirty="0"/>
              <a:t>from across campus to sponsor a number of groups and activities, including the</a:t>
            </a:r>
          </a:p>
          <a:p>
            <a:endParaRPr lang="en-US" sz="800" dirty="0"/>
          </a:p>
          <a:p>
            <a:pPr marL="342900" indent="-342900">
              <a:buAutoNum type="arabicParenR"/>
            </a:pPr>
            <a:r>
              <a:rPr lang="en-US" dirty="0"/>
              <a:t>Philosophy Club</a:t>
            </a:r>
          </a:p>
          <a:p>
            <a:pPr marL="342900" indent="-342900">
              <a:buAutoNum type="arabicParenR"/>
            </a:pPr>
            <a:r>
              <a:rPr lang="en-US" dirty="0"/>
              <a:t>The Ethics Bowl</a:t>
            </a:r>
          </a:p>
          <a:p>
            <a:pPr marL="342900" indent="-342900">
              <a:buAutoNum type="arabicParenR"/>
            </a:pPr>
            <a:r>
              <a:rPr lang="en-US" dirty="0"/>
              <a:t>Field Trips</a:t>
            </a:r>
          </a:p>
          <a:p>
            <a:pPr marL="342900" indent="-342900">
              <a:buAutoNum type="arabicParenR"/>
            </a:pPr>
            <a:r>
              <a:rPr lang="en-US" b="1" dirty="0">
                <a:highlight>
                  <a:srgbClr val="FFFF00"/>
                </a:highlight>
              </a:rPr>
              <a:t>Lecture Series </a:t>
            </a:r>
          </a:p>
          <a:p>
            <a:pPr marL="342900" indent="-342900">
              <a:buAutoNum type="arabicParenR"/>
            </a:pPr>
            <a:r>
              <a:rPr lang="en-US" dirty="0"/>
              <a:t>The QEP Program, &amp;</a:t>
            </a:r>
          </a:p>
          <a:p>
            <a:pPr marL="342900" indent="-342900">
              <a:buAutoNum type="arabicParenR"/>
            </a:pPr>
            <a:r>
              <a:rPr lang="en-US" dirty="0"/>
              <a:t>The ICDP</a:t>
            </a:r>
          </a:p>
        </p:txBody>
      </p:sp>
      <p:pic>
        <p:nvPicPr>
          <p:cNvPr id="4" name="Picture 3" descr="A picture containing cup, food, plate&#10;&#10;Description automatically generated">
            <a:extLst>
              <a:ext uri="{FF2B5EF4-FFF2-40B4-BE49-F238E27FC236}">
                <a16:creationId xmlns:a16="http://schemas.microsoft.com/office/drawing/2014/main" id="{1057D7D7-6AB5-4C5E-8B12-F73AB2712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25" y="4371336"/>
            <a:ext cx="2356336" cy="2280886"/>
          </a:xfrm>
          <a:prstGeom prst="rect">
            <a:avLst/>
          </a:prstGeom>
        </p:spPr>
      </p:pic>
      <p:pic>
        <p:nvPicPr>
          <p:cNvPr id="6" name="Picture 5" descr="A close up of a logo&#10;&#10;Description automatically generated">
            <a:extLst>
              <a:ext uri="{FF2B5EF4-FFF2-40B4-BE49-F238E27FC236}">
                <a16:creationId xmlns:a16="http://schemas.microsoft.com/office/drawing/2014/main" id="{C6C0FE39-2298-4049-B9F5-D7F4AFA7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012" y="0"/>
            <a:ext cx="2962688" cy="590632"/>
          </a:xfrm>
          <a:prstGeom prst="rect">
            <a:avLst/>
          </a:prstGeom>
        </p:spPr>
      </p:pic>
      <p:pic>
        <p:nvPicPr>
          <p:cNvPr id="7" name="Picture 6" descr="A person in a red shirt&#10;&#10;Description automatically generated with medium confidence">
            <a:extLst>
              <a:ext uri="{FF2B5EF4-FFF2-40B4-BE49-F238E27FC236}">
                <a16:creationId xmlns:a16="http://schemas.microsoft.com/office/drawing/2014/main" id="{27F208CB-63FF-4C57-AF6A-4262E85A9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012" y="590632"/>
            <a:ext cx="4119626" cy="3040128"/>
          </a:xfrm>
          <a:prstGeom prst="rect">
            <a:avLst/>
          </a:prstGeom>
        </p:spPr>
      </p:pic>
      <p:pic>
        <p:nvPicPr>
          <p:cNvPr id="9" name="Picture 8" descr="A picture containing text, person, indoor, wall&#10;&#10;Description automatically generated">
            <a:extLst>
              <a:ext uri="{FF2B5EF4-FFF2-40B4-BE49-F238E27FC236}">
                <a16:creationId xmlns:a16="http://schemas.microsoft.com/office/drawing/2014/main" id="{D8F37C11-93A1-4E36-8B2D-9729E6916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1011" y="3748344"/>
            <a:ext cx="4119627" cy="2820072"/>
          </a:xfrm>
          <a:prstGeom prst="rect">
            <a:avLst/>
          </a:prstGeom>
        </p:spPr>
      </p:pic>
      <p:pic>
        <p:nvPicPr>
          <p:cNvPr id="11" name="Picture 10" descr="A picture containing text, person, person&#10;&#10;Description automatically generated">
            <a:extLst>
              <a:ext uri="{FF2B5EF4-FFF2-40B4-BE49-F238E27FC236}">
                <a16:creationId xmlns:a16="http://schemas.microsoft.com/office/drawing/2014/main" id="{95EC32EF-28DE-4B09-A49B-74B74FA48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444" y="3748344"/>
            <a:ext cx="4119627" cy="2835052"/>
          </a:xfrm>
          <a:prstGeom prst="rect">
            <a:avLst/>
          </a:prstGeom>
        </p:spPr>
      </p:pic>
      <p:sp>
        <p:nvSpPr>
          <p:cNvPr id="12" name="Oval 11">
            <a:extLst>
              <a:ext uri="{FF2B5EF4-FFF2-40B4-BE49-F238E27FC236}">
                <a16:creationId xmlns:a16="http://schemas.microsoft.com/office/drawing/2014/main" id="{62674199-24FB-482C-BCD7-34DA2895C8D7}"/>
              </a:ext>
            </a:extLst>
          </p:cNvPr>
          <p:cNvSpPr/>
          <p:nvPr/>
        </p:nvSpPr>
        <p:spPr>
          <a:xfrm>
            <a:off x="4142407" y="552450"/>
            <a:ext cx="2933700" cy="2876550"/>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dirty="0">
                <a:solidFill>
                  <a:schemeClr val="tx1"/>
                </a:solidFill>
                <a:effectLst/>
                <a:ea typeface="Calibri" panose="020F0502020204030204" pitchFamily="34" charset="0"/>
                <a:cs typeface="Times New Roman" panose="02020603050405020304" pitchFamily="18" charset="0"/>
              </a:rPr>
              <a:t>The Faculty Research Lecture Series</a:t>
            </a:r>
          </a:p>
        </p:txBody>
      </p:sp>
    </p:spTree>
    <p:extLst>
      <p:ext uri="{BB962C8B-B14F-4D97-AF65-F5344CB8AC3E}">
        <p14:creationId xmlns:p14="http://schemas.microsoft.com/office/powerpoint/2010/main" val="82670251"/>
      </p:ext>
    </p:extLst>
  </p:cSld>
  <p:clrMapOvr>
    <a:masterClrMapping/>
  </p:clrMapOvr>
</p:sld>
</file>

<file path=ppt/theme/theme1.xml><?xml version="1.0" encoding="utf-8"?>
<a:theme xmlns:a="http://schemas.openxmlformats.org/drawingml/2006/main" name="BrushVTI">
  <a:themeElements>
    <a:clrScheme name="AnalogousFromRegularSeedRightStep">
      <a:dk1>
        <a:srgbClr val="000000"/>
      </a:dk1>
      <a:lt1>
        <a:srgbClr val="FFFFFF"/>
      </a:lt1>
      <a:dk2>
        <a:srgbClr val="243141"/>
      </a:dk2>
      <a:lt2>
        <a:srgbClr val="E8E2E2"/>
      </a:lt2>
      <a:accent1>
        <a:srgbClr val="45AFB0"/>
      </a:accent1>
      <a:accent2>
        <a:srgbClr val="3B7EB1"/>
      </a:accent2>
      <a:accent3>
        <a:srgbClr val="4D5FC3"/>
      </a:accent3>
      <a:accent4>
        <a:srgbClr val="684BB8"/>
      </a:accent4>
      <a:accent5>
        <a:srgbClr val="9D4DC3"/>
      </a:accent5>
      <a:accent6>
        <a:srgbClr val="B13BA6"/>
      </a:accent6>
      <a:hlink>
        <a:srgbClr val="C65554"/>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18960</TotalTime>
  <Words>1031</Words>
  <Application>Microsoft Office PowerPoint</Application>
  <PresentationFormat>Widescreen</PresentationFormat>
  <Paragraphs>182</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Century Gothic</vt:lpstr>
      <vt:lpstr>Elephant</vt:lpstr>
      <vt:lpstr>BrushVTI</vt:lpstr>
      <vt:lpstr>Annual Awards Ceremony  The Philosophy Faculty of St. Philip’s College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vt:lpstr>
      <vt:lpstr>Bravo!</vt:lpstr>
      <vt:lpstr>Bravo!</vt:lpstr>
      <vt:lpstr>Bravo!</vt:lpstr>
      <vt:lpstr>Bravo!</vt:lpstr>
      <vt:lpstr>Bravo!</vt:lpstr>
      <vt:lpstr>Bravo!</vt:lpstr>
      <vt:lpstr>Bravo!</vt:lpstr>
      <vt:lpstr>Bravo!</vt:lpstr>
      <vt:lpstr>Bravo!</vt:lpstr>
      <vt:lpstr>Bravo!</vt:lpstr>
      <vt:lpstr>Bravo!</vt:lpstr>
      <vt:lpstr>Brava!</vt:lpstr>
      <vt:lpstr>Brava!</vt:lpstr>
      <vt:lpstr>Brava!</vt:lpstr>
      <vt:lpstr>Brava!</vt:lpstr>
      <vt:lpstr>Brava!</vt:lpstr>
      <vt:lpstr>Brava!</vt:lpstr>
      <vt:lpstr>Bravo!</vt:lpstr>
      <vt:lpstr>Brava!</vt:lpstr>
      <vt:lpstr>Brava!</vt:lpstr>
      <vt:lpstr>Brava!</vt:lpstr>
      <vt:lpstr>Brava!</vt:lpstr>
      <vt:lpstr>Bravo!</vt:lpstr>
      <vt:lpstr>Bravo!</vt:lpstr>
      <vt:lpstr>Bravo!</vt:lpstr>
      <vt:lpstr>Bravo!</vt:lpstr>
      <vt:lpstr>Bravo!</vt:lpstr>
      <vt:lpstr>Save the Date!  October 13, 2023  50th Anniversary Celebration   The Philosophy Faculty of St. Philip’s College</vt:lpstr>
      <vt:lpstr>Annual Awards Ceremony  The Philosophy Faculty of St. Philip’s College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Awards Ceremony  Philosophy</dc:title>
  <dc:creator>Andrew Hill</dc:creator>
  <cp:lastModifiedBy>Andrew Hill</cp:lastModifiedBy>
  <cp:revision>86</cp:revision>
  <dcterms:created xsi:type="dcterms:W3CDTF">2020-12-03T01:29:17Z</dcterms:created>
  <dcterms:modified xsi:type="dcterms:W3CDTF">2022-12-06T02:35:04Z</dcterms:modified>
</cp:coreProperties>
</file>