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423" r:id="rId2"/>
    <p:sldId id="285" r:id="rId3"/>
    <p:sldId id="404" r:id="rId4"/>
    <p:sldId id="403" r:id="rId5"/>
    <p:sldId id="401" r:id="rId6"/>
    <p:sldId id="412" r:id="rId7"/>
    <p:sldId id="257" r:id="rId8"/>
    <p:sldId id="259" r:id="rId9"/>
    <p:sldId id="258" r:id="rId10"/>
    <p:sldId id="331" r:id="rId11"/>
    <p:sldId id="332" r:id="rId12"/>
    <p:sldId id="291" r:id="rId13"/>
    <p:sldId id="388" r:id="rId14"/>
    <p:sldId id="413" r:id="rId15"/>
    <p:sldId id="372" r:id="rId16"/>
    <p:sldId id="414" r:id="rId17"/>
    <p:sldId id="395" r:id="rId18"/>
    <p:sldId id="416" r:id="rId19"/>
    <p:sldId id="399" r:id="rId20"/>
    <p:sldId id="297" r:id="rId21"/>
    <p:sldId id="387" r:id="rId22"/>
    <p:sldId id="417" r:id="rId23"/>
    <p:sldId id="424" r:id="rId24"/>
    <p:sldId id="315" r:id="rId25"/>
    <p:sldId id="415" r:id="rId26"/>
    <p:sldId id="381" r:id="rId27"/>
    <p:sldId id="341" r:id="rId28"/>
    <p:sldId id="419" r:id="rId29"/>
    <p:sldId id="311" r:id="rId30"/>
    <p:sldId id="352" r:id="rId31"/>
    <p:sldId id="396" r:id="rId32"/>
    <p:sldId id="336" r:id="rId33"/>
    <p:sldId id="421" r:id="rId34"/>
    <p:sldId id="303" r:id="rId35"/>
    <p:sldId id="353" r:id="rId36"/>
    <p:sldId id="389" r:id="rId37"/>
    <p:sldId id="338" r:id="rId38"/>
    <p:sldId id="422" r:id="rId39"/>
    <p:sldId id="31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85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8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20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68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54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4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477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51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768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35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1576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12/13/2023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08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12/13/2023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7440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hyperlink" Target="https://www.philosophyawards.com/" TargetMode="External"/><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2.JPG"/><Relationship Id="rId3" Type="http://schemas.openxmlformats.org/officeDocument/2006/relationships/hyperlink" Target="https://www.philosophyawards.com/" TargetMode="External"/><Relationship Id="rId7" Type="http://schemas.openxmlformats.org/officeDocument/2006/relationships/image" Target="../media/image81.jpg"/><Relationship Id="rId12" Type="http://schemas.openxmlformats.org/officeDocument/2006/relationships/image" Target="../media/image84.JP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83.PNG"/><Relationship Id="rId5" Type="http://schemas.openxmlformats.org/officeDocument/2006/relationships/image" Target="../media/image19.jpg"/><Relationship Id="rId15" Type="http://schemas.openxmlformats.org/officeDocument/2006/relationships/image" Target="../media/image85.png"/><Relationship Id="rId10" Type="http://schemas.openxmlformats.org/officeDocument/2006/relationships/image" Target="../media/image6.PNG"/><Relationship Id="rId4" Type="http://schemas.openxmlformats.org/officeDocument/2006/relationships/image" Target="../media/image80.PNG"/><Relationship Id="rId9" Type="http://schemas.openxmlformats.org/officeDocument/2006/relationships/image" Target="../media/image5.PNG"/><Relationship Id="rId14" Type="http://schemas.openxmlformats.org/officeDocument/2006/relationships/image" Target="../media/image11.JPG"/></Relationships>
</file>

<file path=ppt/slides/_rels/slide38.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DECEMBER 13, 2023</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pic>
        <p:nvPicPr>
          <p:cNvPr id="6" name="Picture 5" descr="A blue circle with white text and numbers&#10;&#10;Description automatically generated">
            <a:extLst>
              <a:ext uri="{FF2B5EF4-FFF2-40B4-BE49-F238E27FC236}">
                <a16:creationId xmlns:a16="http://schemas.microsoft.com/office/drawing/2014/main" id="{B6710576-1455-5CBE-AB41-D57ADE2F8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98" y="1663097"/>
            <a:ext cx="4180185" cy="2351354"/>
          </a:xfrm>
          <a:prstGeom prst="rect">
            <a:avLst/>
          </a:prstGeom>
        </p:spPr>
      </p:pic>
    </p:spTree>
    <p:extLst>
      <p:ext uri="{BB962C8B-B14F-4D97-AF65-F5344CB8AC3E}">
        <p14:creationId xmlns:p14="http://schemas.microsoft.com/office/powerpoint/2010/main" val="55176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b="1" dirty="0">
                <a:highlight>
                  <a:srgbClr val="FFFF00"/>
                </a:highlight>
              </a:rPr>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person in a red shirt&#10;&#10;Description automatically generated with medium confidence">
            <a:extLst>
              <a:ext uri="{FF2B5EF4-FFF2-40B4-BE49-F238E27FC236}">
                <a16:creationId xmlns:a16="http://schemas.microsoft.com/office/drawing/2014/main" id="{27F208CB-63FF-4C57-AF6A-4262E85A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012" y="590632"/>
            <a:ext cx="4119626" cy="3040128"/>
          </a:xfrm>
          <a:prstGeom prst="rect">
            <a:avLst/>
          </a:prstGeom>
        </p:spPr>
      </p:pic>
      <p:pic>
        <p:nvPicPr>
          <p:cNvPr id="9" name="Picture 8" descr="A picture containing text, person, indoor, wall&#10;&#10;Description automatically generated">
            <a:extLst>
              <a:ext uri="{FF2B5EF4-FFF2-40B4-BE49-F238E27FC236}">
                <a16:creationId xmlns:a16="http://schemas.microsoft.com/office/drawing/2014/main" id="{D8F37C11-93A1-4E36-8B2D-9729E6916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3748344"/>
            <a:ext cx="4119627" cy="2820072"/>
          </a:xfrm>
          <a:prstGeom prst="rect">
            <a:avLst/>
          </a:prstGeom>
        </p:spPr>
      </p:pic>
      <p:pic>
        <p:nvPicPr>
          <p:cNvPr id="11" name="Picture 10" descr="A picture containing text, person, person&#10;&#10;Description automatically generated">
            <a:extLst>
              <a:ext uri="{FF2B5EF4-FFF2-40B4-BE49-F238E27FC236}">
                <a16:creationId xmlns:a16="http://schemas.microsoft.com/office/drawing/2014/main" id="{95EC32EF-28DE-4B09-A49B-74B74F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444" y="3748344"/>
            <a:ext cx="4119627" cy="2835052"/>
          </a:xfrm>
          <a:prstGeom prst="rect">
            <a:avLst/>
          </a:prstGeom>
        </p:spPr>
      </p:pic>
      <p:sp>
        <p:nvSpPr>
          <p:cNvPr id="12" name="Oval 11">
            <a:extLst>
              <a:ext uri="{FF2B5EF4-FFF2-40B4-BE49-F238E27FC236}">
                <a16:creationId xmlns:a16="http://schemas.microsoft.com/office/drawing/2014/main" id="{62674199-24FB-482C-BCD7-34DA2895C8D7}"/>
              </a:ext>
            </a:extLst>
          </p:cNvPr>
          <p:cNvSpPr/>
          <p:nvPr/>
        </p:nvSpPr>
        <p:spPr>
          <a:xfrm>
            <a:off x="4142407" y="552450"/>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Faculty Research Lecture Series</a:t>
            </a:r>
          </a:p>
        </p:txBody>
      </p:sp>
    </p:spTree>
    <p:extLst>
      <p:ext uri="{BB962C8B-B14F-4D97-AF65-F5344CB8AC3E}">
        <p14:creationId xmlns:p14="http://schemas.microsoft.com/office/powerpoint/2010/main" val="8267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b="1" dirty="0">
                <a:highlight>
                  <a:srgbClr val="FFFF00"/>
                </a:highlight>
              </a:rPr>
              <a:t>The QEP Program</a:t>
            </a:r>
            <a:r>
              <a:rPr lang="en-US" dirty="0"/>
              <a:t>,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2915CE4-0299-4FCD-8622-07FF5DED2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23" y="1023456"/>
            <a:ext cx="6006519" cy="4504889"/>
          </a:xfrm>
          <a:prstGeom prst="rect">
            <a:avLst/>
          </a:prstGeom>
        </p:spPr>
      </p:pic>
      <p:pic>
        <p:nvPicPr>
          <p:cNvPr id="9" name="Picture 8" descr="Text&#10;&#10;Description automatically generated">
            <a:extLst>
              <a:ext uri="{FF2B5EF4-FFF2-40B4-BE49-F238E27FC236}">
                <a16:creationId xmlns:a16="http://schemas.microsoft.com/office/drawing/2014/main" id="{B67359B9-5E7F-4A24-8721-1C5A1F61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659" y="1023456"/>
            <a:ext cx="2732347" cy="5025006"/>
          </a:xfrm>
          <a:prstGeom prst="rect">
            <a:avLst/>
          </a:prstGeom>
        </p:spPr>
      </p:pic>
    </p:spTree>
    <p:extLst>
      <p:ext uri="{BB962C8B-B14F-4D97-AF65-F5344CB8AC3E}">
        <p14:creationId xmlns:p14="http://schemas.microsoft.com/office/powerpoint/2010/main" val="372057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b="1" dirty="0">
                <a:highlight>
                  <a:srgbClr val="FFFF00"/>
                </a:highlight>
              </a:rPr>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02F1078-5FA8-4E3C-B18D-B2FA22A90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0"/>
            <a:ext cx="3125177" cy="790139"/>
          </a:xfrm>
          <a:prstGeom prst="rect">
            <a:avLst/>
          </a:prstGeom>
        </p:spPr>
      </p:pic>
      <p:sp>
        <p:nvSpPr>
          <p:cNvPr id="19" name="Oval 18">
            <a:extLst>
              <a:ext uri="{FF2B5EF4-FFF2-40B4-BE49-F238E27FC236}">
                <a16:creationId xmlns:a16="http://schemas.microsoft.com/office/drawing/2014/main" id="{099F7BD5-7278-420D-8ACD-2073B834CAC9}"/>
              </a:ext>
            </a:extLst>
          </p:cNvPr>
          <p:cNvSpPr/>
          <p:nvPr/>
        </p:nvSpPr>
        <p:spPr>
          <a:xfrm>
            <a:off x="6598989" y="4218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pic>
        <p:nvPicPr>
          <p:cNvPr id="20" name="Picture 19" descr="Text, chat or text message&#10;&#10;Description automatically generated">
            <a:extLst>
              <a:ext uri="{FF2B5EF4-FFF2-40B4-BE49-F238E27FC236}">
                <a16:creationId xmlns:a16="http://schemas.microsoft.com/office/drawing/2014/main" id="{DDCC16E4-8323-4501-B5FD-03F2DD297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645" y="2252492"/>
            <a:ext cx="3201811" cy="4401115"/>
          </a:xfrm>
          <a:prstGeom prst="rect">
            <a:avLst/>
          </a:prstGeom>
        </p:spPr>
      </p:pic>
      <p:pic>
        <p:nvPicPr>
          <p:cNvPr id="22" name="Picture 21" descr="Diagram&#10;&#10;Description automatically generated">
            <a:extLst>
              <a:ext uri="{FF2B5EF4-FFF2-40B4-BE49-F238E27FC236}">
                <a16:creationId xmlns:a16="http://schemas.microsoft.com/office/drawing/2014/main" id="{FC129F41-534F-4692-9198-17267FDFC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21" y="2170778"/>
            <a:ext cx="2848795" cy="4401115"/>
          </a:xfrm>
          <a:prstGeom prst="rect">
            <a:avLst/>
          </a:prstGeom>
        </p:spPr>
      </p:pic>
    </p:spTree>
    <p:extLst>
      <p:ext uri="{BB962C8B-B14F-4D97-AF65-F5344CB8AC3E}">
        <p14:creationId xmlns:p14="http://schemas.microsoft.com/office/powerpoint/2010/main" val="347996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descr="A picture containing text, outdoor, building, rock&#10;&#10;Description automatically generated">
            <a:extLst>
              <a:ext uri="{FF2B5EF4-FFF2-40B4-BE49-F238E27FC236}">
                <a16:creationId xmlns:a16="http://schemas.microsoft.com/office/drawing/2014/main" id="{379B7F0D-C15F-4066-9644-F6B7DE6C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55" y="1707466"/>
            <a:ext cx="8971037" cy="4286373"/>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14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8" name="Picture 7">
            <a:extLst>
              <a:ext uri="{FF2B5EF4-FFF2-40B4-BE49-F238E27FC236}">
                <a16:creationId xmlns:a16="http://schemas.microsoft.com/office/drawing/2014/main" id="{F1B47063-8885-4A5A-929B-B2A8F9CE4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486" y="1707466"/>
            <a:ext cx="8305101" cy="4500430"/>
          </a:xfrm>
          <a:prstGeom prst="rect">
            <a:avLst/>
          </a:prstGeom>
        </p:spPr>
      </p:pic>
      <p:sp>
        <p:nvSpPr>
          <p:cNvPr id="10" name="Oval 9">
            <a:extLst>
              <a:ext uri="{FF2B5EF4-FFF2-40B4-BE49-F238E27FC236}">
                <a16:creationId xmlns:a16="http://schemas.microsoft.com/office/drawing/2014/main" id="{48A59753-487C-40CC-9E62-09FC71DA3C8D}"/>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894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sp>
        <p:nvSpPr>
          <p:cNvPr id="8" name="Oval 7">
            <a:extLst>
              <a:ext uri="{FF2B5EF4-FFF2-40B4-BE49-F238E27FC236}">
                <a16:creationId xmlns:a16="http://schemas.microsoft.com/office/drawing/2014/main" id="{F4383950-F2D4-4AB7-B831-2685633244E2}"/>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695E897-FBE7-46E5-A4FE-0DAF42D8472D}"/>
              </a:ext>
            </a:extLst>
          </p:cNvPr>
          <p:cNvPicPr>
            <a:picLocks noChangeAspect="1"/>
          </p:cNvPicPr>
          <p:nvPr/>
        </p:nvPicPr>
        <p:blipFill>
          <a:blip r:embed="rId2"/>
          <a:stretch>
            <a:fillRect/>
          </a:stretch>
        </p:blipFill>
        <p:spPr>
          <a:xfrm>
            <a:off x="3791125" y="5645689"/>
            <a:ext cx="4609750" cy="1224258"/>
          </a:xfrm>
          <a:prstGeom prst="rect">
            <a:avLst/>
          </a:prstGeom>
        </p:spPr>
      </p:pic>
      <p:pic>
        <p:nvPicPr>
          <p:cNvPr id="5" name="Picture 4">
            <a:extLst>
              <a:ext uri="{FF2B5EF4-FFF2-40B4-BE49-F238E27FC236}">
                <a16:creationId xmlns:a16="http://schemas.microsoft.com/office/drawing/2014/main" id="{0F6B3166-9011-4045-ADCD-40E6BC9E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40" y="1367074"/>
            <a:ext cx="2400751" cy="4030619"/>
          </a:xfrm>
          <a:prstGeom prst="rect">
            <a:avLst/>
          </a:prstGeom>
        </p:spPr>
      </p:pic>
      <p:pic>
        <p:nvPicPr>
          <p:cNvPr id="7" name="Picture 6">
            <a:extLst>
              <a:ext uri="{FF2B5EF4-FFF2-40B4-BE49-F238E27FC236}">
                <a16:creationId xmlns:a16="http://schemas.microsoft.com/office/drawing/2014/main" id="{9EA5850A-A9D8-4F21-9386-C120F54B3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2872" y="1367074"/>
            <a:ext cx="2387711" cy="3699876"/>
          </a:xfrm>
          <a:prstGeom prst="rect">
            <a:avLst/>
          </a:prstGeom>
        </p:spPr>
      </p:pic>
    </p:spTree>
    <p:extLst>
      <p:ext uri="{BB962C8B-B14F-4D97-AF65-F5344CB8AC3E}">
        <p14:creationId xmlns:p14="http://schemas.microsoft.com/office/powerpoint/2010/main" val="1083481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a:extLst>
              <a:ext uri="{FF2B5EF4-FFF2-40B4-BE49-F238E27FC236}">
                <a16:creationId xmlns:a16="http://schemas.microsoft.com/office/drawing/2014/main" id="{CA09F221-0091-4D5A-A9EF-33304F165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176" y="1439819"/>
            <a:ext cx="6875648" cy="5158121"/>
          </a:xfrm>
          <a:prstGeom prst="rect">
            <a:avLst/>
          </a:prstGeom>
        </p:spPr>
      </p:pic>
      <p:sp>
        <p:nvSpPr>
          <p:cNvPr id="8" name="Oval 7">
            <a:extLst>
              <a:ext uri="{FF2B5EF4-FFF2-40B4-BE49-F238E27FC236}">
                <a16:creationId xmlns:a16="http://schemas.microsoft.com/office/drawing/2014/main" id="{89746ECF-8FA0-4528-B32C-7B5150B5FF4F}"/>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F0398F1-2611-4340-B2EC-5681D001A255}"/>
              </a:ext>
            </a:extLst>
          </p:cNvPr>
          <p:cNvPicPr>
            <a:picLocks noChangeAspect="1"/>
          </p:cNvPicPr>
          <p:nvPr/>
        </p:nvPicPr>
        <p:blipFill>
          <a:blip r:embed="rId3"/>
          <a:stretch>
            <a:fillRect/>
          </a:stretch>
        </p:blipFill>
        <p:spPr>
          <a:xfrm>
            <a:off x="3791125" y="5633742"/>
            <a:ext cx="4609750" cy="1224258"/>
          </a:xfrm>
          <a:prstGeom prst="rect">
            <a:avLst/>
          </a:prstGeom>
        </p:spPr>
      </p:pic>
    </p:spTree>
    <p:extLst>
      <p:ext uri="{BB962C8B-B14F-4D97-AF65-F5344CB8AC3E}">
        <p14:creationId xmlns:p14="http://schemas.microsoft.com/office/powerpoint/2010/main" val="331318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7" name="Picture 6" descr="A picture containing text, sky, outdoor, city&#10;&#10;Description automatically generated">
            <a:extLst>
              <a:ext uri="{FF2B5EF4-FFF2-40B4-BE49-F238E27FC236}">
                <a16:creationId xmlns:a16="http://schemas.microsoft.com/office/drawing/2014/main" id="{E9A27F14-0FA2-01A6-D8DB-CC61B8AA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98" y="1832512"/>
            <a:ext cx="9446004" cy="3760470"/>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11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74ACDEA0-3883-43FC-819C-3A245F7D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657" y="1675351"/>
            <a:ext cx="7610482" cy="4481012"/>
          </a:xfrm>
          <a:prstGeom prst="rect">
            <a:avLst/>
          </a:prstGeom>
        </p:spPr>
      </p:pic>
      <p:sp>
        <p:nvSpPr>
          <p:cNvPr id="7" name="Oval 6">
            <a:extLst>
              <a:ext uri="{FF2B5EF4-FFF2-40B4-BE49-F238E27FC236}">
                <a16:creationId xmlns:a16="http://schemas.microsoft.com/office/drawing/2014/main" id="{4F30EA5D-D430-4DDC-8A0A-59BB80C79E57}"/>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400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1066069E-6324-4CFF-BCE3-ECDA87D25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951" y="1698797"/>
            <a:ext cx="2774504" cy="3320665"/>
          </a:xfrm>
          <a:prstGeom prst="rect">
            <a:avLst/>
          </a:prstGeom>
        </p:spPr>
      </p:pic>
      <p:sp>
        <p:nvSpPr>
          <p:cNvPr id="9" name="Oval 8">
            <a:extLst>
              <a:ext uri="{FF2B5EF4-FFF2-40B4-BE49-F238E27FC236}">
                <a16:creationId xmlns:a16="http://schemas.microsoft.com/office/drawing/2014/main" id="{2A214389-6C70-4D30-AB47-DCB7A0FF3521}"/>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E1044AC2-C003-4457-AA25-E1D6E8B36D2E}"/>
              </a:ext>
            </a:extLst>
          </p:cNvPr>
          <p:cNvPicPr>
            <a:picLocks noChangeAspect="1"/>
          </p:cNvPicPr>
          <p:nvPr/>
        </p:nvPicPr>
        <p:blipFill>
          <a:blip r:embed="rId3"/>
          <a:stretch>
            <a:fillRect/>
          </a:stretch>
        </p:blipFill>
        <p:spPr>
          <a:xfrm>
            <a:off x="487470" y="5126793"/>
            <a:ext cx="4609750" cy="1224258"/>
          </a:xfrm>
          <a:prstGeom prst="rect">
            <a:avLst/>
          </a:prstGeom>
        </p:spPr>
      </p:pic>
      <p:pic>
        <p:nvPicPr>
          <p:cNvPr id="15" name="Picture 14">
            <a:extLst>
              <a:ext uri="{FF2B5EF4-FFF2-40B4-BE49-F238E27FC236}">
                <a16:creationId xmlns:a16="http://schemas.microsoft.com/office/drawing/2014/main" id="{986B1375-F0EA-4FB3-8D8B-9B1E5DE83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14" y="1697893"/>
            <a:ext cx="5819136" cy="2621642"/>
          </a:xfrm>
          <a:prstGeom prst="rect">
            <a:avLst/>
          </a:prstGeom>
        </p:spPr>
      </p:pic>
    </p:spTree>
    <p:extLst>
      <p:ext uri="{BB962C8B-B14F-4D97-AF65-F5344CB8AC3E}">
        <p14:creationId xmlns:p14="http://schemas.microsoft.com/office/powerpoint/2010/main" val="201905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C3F6829-570A-4A92-8005-04042999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3" y="0"/>
            <a:ext cx="11439533" cy="6858000"/>
          </a:xfrm>
          <a:prstGeom prst="rect">
            <a:avLst/>
          </a:prstGeom>
        </p:spPr>
      </p:pic>
      <p:sp useBgFill="1">
        <p:nvSpPr>
          <p:cNvPr id="13"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A14CE952-420B-47B4-868E-43CCA102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1" y="-226503"/>
            <a:ext cx="11902397" cy="7250083"/>
          </a:xfrm>
          <a:prstGeom prst="rect">
            <a:avLst/>
          </a:pr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4658355" y="4968194"/>
            <a:ext cx="5793152" cy="1629159"/>
          </a:xfrm>
        </p:spPr>
        <p:txBody>
          <a:bodyPr anchor="b">
            <a:normAutofit fontScale="90000"/>
          </a:bodyPr>
          <a:lstStyle/>
          <a:p>
            <a:pPr algn="ctr"/>
            <a:r>
              <a:rPr lang="en-US" sz="3600" i="0" dirty="0">
                <a:highlight>
                  <a:srgbClr val="FFFF00"/>
                </a:highlight>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pic>
        <p:nvPicPr>
          <p:cNvPr id="11" name="Picture 10" descr="Shape&#10;&#10;Description automatically generated">
            <a:extLst>
              <a:ext uri="{FF2B5EF4-FFF2-40B4-BE49-F238E27FC236}">
                <a16:creationId xmlns:a16="http://schemas.microsoft.com/office/drawing/2014/main" id="{563B1250-E244-9FAD-A384-E19AB3CED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21" y="1922528"/>
            <a:ext cx="1992179" cy="466984"/>
          </a:xfrm>
          <a:prstGeom prst="rect">
            <a:avLst/>
          </a:prstGeom>
        </p:spPr>
      </p:pic>
      <p:pic>
        <p:nvPicPr>
          <p:cNvPr id="14" name="Picture 13" descr="Shape, rectangle&#10;&#10;Description automatically generated">
            <a:extLst>
              <a:ext uri="{FF2B5EF4-FFF2-40B4-BE49-F238E27FC236}">
                <a16:creationId xmlns:a16="http://schemas.microsoft.com/office/drawing/2014/main" id="{2B191140-61ED-D187-B39D-E4505D2DD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176" y="1922528"/>
            <a:ext cx="1992179" cy="478806"/>
          </a:xfrm>
          <a:prstGeom prst="rect">
            <a:avLst/>
          </a:prstGeom>
        </p:spPr>
      </p:pic>
      <p:sp>
        <p:nvSpPr>
          <p:cNvPr id="23" name="Oval 22">
            <a:extLst>
              <a:ext uri="{FF2B5EF4-FFF2-40B4-BE49-F238E27FC236}">
                <a16:creationId xmlns:a16="http://schemas.microsoft.com/office/drawing/2014/main" id="{737F0E2F-1121-8E7F-68D6-5C6C0892A48F}"/>
              </a:ext>
            </a:extLst>
          </p:cNvPr>
          <p:cNvSpPr/>
          <p:nvPr/>
        </p:nvSpPr>
        <p:spPr>
          <a:xfrm>
            <a:off x="706893" y="4392012"/>
            <a:ext cx="1810401" cy="1809572"/>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chemeClr val="tx1"/>
                </a:solidFill>
                <a:ea typeface="Calibri" panose="020F0502020204030204" pitchFamily="34" charset="0"/>
                <a:cs typeface="Times New Roman" panose="02020603050405020304" pitchFamily="18" charset="0"/>
              </a:rPr>
              <a:t>13 DEC</a:t>
            </a:r>
            <a:r>
              <a:rPr lang="en-US" sz="1400" b="1" dirty="0">
                <a:solidFill>
                  <a:schemeClr val="tx1"/>
                </a:solidFill>
                <a:effectLst/>
                <a:ea typeface="Calibri" panose="020F0502020204030204" pitchFamily="34" charset="0"/>
                <a:cs typeface="Times New Roman" panose="02020603050405020304" pitchFamily="18" charset="0"/>
              </a:rPr>
              <a:t> 2023</a:t>
            </a:r>
          </a:p>
        </p:txBody>
      </p:sp>
      <p:pic>
        <p:nvPicPr>
          <p:cNvPr id="5" name="Picture 4">
            <a:extLst>
              <a:ext uri="{FF2B5EF4-FFF2-40B4-BE49-F238E27FC236}">
                <a16:creationId xmlns:a16="http://schemas.microsoft.com/office/drawing/2014/main" id="{798235A9-7EDF-4896-90E4-D6F97526B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15" y="215621"/>
            <a:ext cx="1220895" cy="1623235"/>
          </a:xfrm>
          <a:prstGeom prst="rect">
            <a:avLst/>
          </a:prstGeom>
        </p:spPr>
      </p:pic>
      <p:pic>
        <p:nvPicPr>
          <p:cNvPr id="12" name="Picture 11">
            <a:extLst>
              <a:ext uri="{FF2B5EF4-FFF2-40B4-BE49-F238E27FC236}">
                <a16:creationId xmlns:a16="http://schemas.microsoft.com/office/drawing/2014/main" id="{A676BF0B-2377-4E1D-84BC-6966551063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473" y="215621"/>
            <a:ext cx="1167270" cy="1623235"/>
          </a:xfrm>
          <a:prstGeom prst="rect">
            <a:avLst/>
          </a:prstGeom>
        </p:spPr>
      </p:pic>
      <p:pic>
        <p:nvPicPr>
          <p:cNvPr id="19" name="Picture 18">
            <a:extLst>
              <a:ext uri="{FF2B5EF4-FFF2-40B4-BE49-F238E27FC236}">
                <a16:creationId xmlns:a16="http://schemas.microsoft.com/office/drawing/2014/main" id="{8B874C42-50BA-4659-857E-B07279D50B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3823" y="160899"/>
            <a:ext cx="1308582" cy="1688171"/>
          </a:xfrm>
          <a:prstGeom prst="rect">
            <a:avLst/>
          </a:prstGeom>
        </p:spPr>
      </p:pic>
      <p:pic>
        <p:nvPicPr>
          <p:cNvPr id="4" name="Picture 3" descr="A person wearing a graduation gown&#10;&#10;Description automatically generated">
            <a:extLst>
              <a:ext uri="{FF2B5EF4-FFF2-40B4-BE49-F238E27FC236}">
                <a16:creationId xmlns:a16="http://schemas.microsoft.com/office/drawing/2014/main" id="{2EA3856A-BB0A-CF38-7E84-7613DE9B75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9700" y="176140"/>
            <a:ext cx="1159933" cy="1692138"/>
          </a:xfrm>
          <a:prstGeom prst="rect">
            <a:avLst/>
          </a:prstGeom>
        </p:spPr>
      </p:pic>
      <p:pic>
        <p:nvPicPr>
          <p:cNvPr id="15" name="Picture 14" descr="A black and white rectangle with black text&#10;&#10;Description automatically generated">
            <a:extLst>
              <a:ext uri="{FF2B5EF4-FFF2-40B4-BE49-F238E27FC236}">
                <a16:creationId xmlns:a16="http://schemas.microsoft.com/office/drawing/2014/main" id="{3822924C-0496-4A79-D8EF-BAB685323D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3247" y="1938331"/>
            <a:ext cx="2173317" cy="435377"/>
          </a:xfrm>
          <a:prstGeom prst="rect">
            <a:avLst/>
          </a:prstGeom>
        </p:spPr>
      </p:pic>
      <p:pic>
        <p:nvPicPr>
          <p:cNvPr id="18" name="Picture 17" descr="A person with glasses and a red shirt&#10;&#10;Description automatically generated">
            <a:extLst>
              <a:ext uri="{FF2B5EF4-FFF2-40B4-BE49-F238E27FC236}">
                <a16:creationId xmlns:a16="http://schemas.microsoft.com/office/drawing/2014/main" id="{CFD1C6E7-6FB1-2473-6F07-9594876F2B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0773" y="176140"/>
            <a:ext cx="1287588" cy="1688171"/>
          </a:xfrm>
          <a:prstGeom prst="rect">
            <a:avLst/>
          </a:prstGeom>
        </p:spPr>
      </p:pic>
      <p:pic>
        <p:nvPicPr>
          <p:cNvPr id="21" name="Picture 20" descr="A white rectangle with black text&#10;&#10;Description automatically generated">
            <a:extLst>
              <a:ext uri="{FF2B5EF4-FFF2-40B4-BE49-F238E27FC236}">
                <a16:creationId xmlns:a16="http://schemas.microsoft.com/office/drawing/2014/main" id="{092AEE7F-A8A2-8393-F050-65711CF0F2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81456" y="1926595"/>
            <a:ext cx="2173317" cy="428944"/>
          </a:xfrm>
          <a:prstGeom prst="rect">
            <a:avLst/>
          </a:prstGeom>
        </p:spPr>
      </p:pic>
      <p:pic>
        <p:nvPicPr>
          <p:cNvPr id="20" name="Picture 19">
            <a:extLst>
              <a:ext uri="{FF2B5EF4-FFF2-40B4-BE49-F238E27FC236}">
                <a16:creationId xmlns:a16="http://schemas.microsoft.com/office/drawing/2014/main" id="{5CA73DA6-E8B4-4AC0-8B2A-46E526ADDB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86903" y="1910706"/>
            <a:ext cx="2285529" cy="441395"/>
          </a:xfrm>
          <a:prstGeom prst="rect">
            <a:avLst/>
          </a:prstGeom>
        </p:spPr>
      </p:pic>
    </p:spTree>
    <p:extLst>
      <p:ext uri="{BB962C8B-B14F-4D97-AF65-F5344CB8AC3E}">
        <p14:creationId xmlns:p14="http://schemas.microsoft.com/office/powerpoint/2010/main" val="394893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82C77B2-6FCF-4927-A9AD-46824863F0BE}"/>
              </a:ext>
            </a:extLst>
          </p:cNvPr>
          <p:cNvPicPr>
            <a:picLocks noChangeAspect="1"/>
          </p:cNvPicPr>
          <p:nvPr/>
        </p:nvPicPr>
        <p:blipFill>
          <a:blip r:embed="rId2"/>
          <a:stretch>
            <a:fillRect/>
          </a:stretch>
        </p:blipFill>
        <p:spPr>
          <a:xfrm>
            <a:off x="524313" y="5109973"/>
            <a:ext cx="4609750" cy="1224258"/>
          </a:xfrm>
          <a:prstGeom prst="rect">
            <a:avLst/>
          </a:prstGeom>
        </p:spPr>
      </p:pic>
      <p:pic>
        <p:nvPicPr>
          <p:cNvPr id="6" name="Picture 5">
            <a:extLst>
              <a:ext uri="{FF2B5EF4-FFF2-40B4-BE49-F238E27FC236}">
                <a16:creationId xmlns:a16="http://schemas.microsoft.com/office/drawing/2014/main" id="{F7BD0448-1968-4252-B24F-293F63A8C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549" y="1363508"/>
            <a:ext cx="2323115" cy="5159203"/>
          </a:xfrm>
          <a:prstGeom prst="rect">
            <a:avLst/>
          </a:prstGeom>
        </p:spPr>
      </p:pic>
      <p:pic>
        <p:nvPicPr>
          <p:cNvPr id="5" name="Picture 4">
            <a:extLst>
              <a:ext uri="{FF2B5EF4-FFF2-40B4-BE49-F238E27FC236}">
                <a16:creationId xmlns:a16="http://schemas.microsoft.com/office/drawing/2014/main" id="{D6946DDE-36FF-403A-A619-BEC782897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499" y="1383986"/>
            <a:ext cx="4778953" cy="3585178"/>
          </a:xfrm>
          <a:prstGeom prst="rect">
            <a:avLst/>
          </a:prstGeom>
        </p:spPr>
      </p:pic>
    </p:spTree>
    <p:extLst>
      <p:ext uri="{BB962C8B-B14F-4D97-AF65-F5344CB8AC3E}">
        <p14:creationId xmlns:p14="http://schemas.microsoft.com/office/powerpoint/2010/main" val="384818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13" name="Picture 12">
            <a:extLst>
              <a:ext uri="{FF2B5EF4-FFF2-40B4-BE49-F238E27FC236}">
                <a16:creationId xmlns:a16="http://schemas.microsoft.com/office/drawing/2014/main" id="{1B305032-94B4-47F7-9BB8-27D42107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61" y="1707466"/>
            <a:ext cx="8325424" cy="4321544"/>
          </a:xfrm>
          <a:prstGeom prst="rect">
            <a:avLst/>
          </a:prstGeom>
        </p:spPr>
      </p:pic>
      <p:sp>
        <p:nvSpPr>
          <p:cNvPr id="15" name="Oval 14">
            <a:extLst>
              <a:ext uri="{FF2B5EF4-FFF2-40B4-BE49-F238E27FC236}">
                <a16:creationId xmlns:a16="http://schemas.microsoft.com/office/drawing/2014/main" id="{FBE1B19C-CD9E-4D47-A5CD-CF4518A62200}"/>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99132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12" name="Picture 11">
            <a:extLst>
              <a:ext uri="{FF2B5EF4-FFF2-40B4-BE49-F238E27FC236}">
                <a16:creationId xmlns:a16="http://schemas.microsoft.com/office/drawing/2014/main" id="{E9A54485-3859-4D68-8760-73813E453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637" y="1529397"/>
            <a:ext cx="6370724" cy="3890207"/>
          </a:xfrm>
          <a:prstGeom prst="rect">
            <a:avLst/>
          </a:prstGeom>
        </p:spPr>
      </p:pic>
      <p:sp>
        <p:nvSpPr>
          <p:cNvPr id="13" name="Oval 12">
            <a:extLst>
              <a:ext uri="{FF2B5EF4-FFF2-40B4-BE49-F238E27FC236}">
                <a16:creationId xmlns:a16="http://schemas.microsoft.com/office/drawing/2014/main" id="{ADD553E1-461E-4F1F-BB11-507289F5E6C8}"/>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356280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7" name="Picture 6">
            <a:extLst>
              <a:ext uri="{FF2B5EF4-FFF2-40B4-BE49-F238E27FC236}">
                <a16:creationId xmlns:a16="http://schemas.microsoft.com/office/drawing/2014/main" id="{E4096CE8-A819-467C-96D5-3BBDDBE57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654" y="1357582"/>
            <a:ext cx="5564689" cy="5282302"/>
          </a:xfrm>
          <a:prstGeom prst="rect">
            <a:avLst/>
          </a:prstGeom>
        </p:spPr>
      </p:pic>
      <p:sp>
        <p:nvSpPr>
          <p:cNvPr id="10" name="Oval 9">
            <a:extLst>
              <a:ext uri="{FF2B5EF4-FFF2-40B4-BE49-F238E27FC236}">
                <a16:creationId xmlns:a16="http://schemas.microsoft.com/office/drawing/2014/main" id="{49C3EFBC-EE4C-48E1-9088-21BE8E613EB4}"/>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88061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sp>
        <p:nvSpPr>
          <p:cNvPr id="10" name="TextBox 9">
            <a:extLst>
              <a:ext uri="{FF2B5EF4-FFF2-40B4-BE49-F238E27FC236}">
                <a16:creationId xmlns:a16="http://schemas.microsoft.com/office/drawing/2014/main" id="{CBF6FA0E-D038-4F1E-B7DF-9B1592C7F421}"/>
              </a:ext>
            </a:extLst>
          </p:cNvPr>
          <p:cNvSpPr txBox="1"/>
          <p:nvPr/>
        </p:nvSpPr>
        <p:spPr>
          <a:xfrm>
            <a:off x="331367" y="2246153"/>
            <a:ext cx="4609749" cy="3693319"/>
          </a:xfrm>
          <a:prstGeom prst="rect">
            <a:avLst/>
          </a:prstGeom>
          <a:noFill/>
        </p:spPr>
        <p:txBody>
          <a:bodyPr wrap="square" rtlCol="0">
            <a:spAutoFit/>
          </a:bodyPr>
          <a:lstStyle/>
          <a:p>
            <a:r>
              <a:rPr lang="en-US" dirty="0"/>
              <a:t>This award is presented on occasion for outstanding academic contributions to the students, faculty, and staff of St. Philip's College and for dedicated professional service to Greater San Antonio Community and the State of Texas through the Senator J. William Fulbright Scholarship Program.</a:t>
            </a:r>
          </a:p>
          <a:p>
            <a:endParaRPr lang="en-US" dirty="0"/>
          </a:p>
          <a:p>
            <a:r>
              <a:rPr lang="en-US" dirty="0"/>
              <a:t>This year’s recipient is </a:t>
            </a:r>
            <a:r>
              <a:rPr lang="en-US" b="1" dirty="0">
                <a:highlight>
                  <a:srgbClr val="FFFF00"/>
                </a:highlight>
              </a:rPr>
              <a:t>Vladimer Narsia</a:t>
            </a:r>
            <a:r>
              <a:rPr lang="en-US" dirty="0"/>
              <a:t>, the Fulbright Scholar-in-Residence here at St. Philip’s College and the Peace Center at Northwest Vista College.</a:t>
            </a:r>
          </a:p>
        </p:txBody>
      </p:sp>
      <p:pic>
        <p:nvPicPr>
          <p:cNvPr id="6" name="Picture 5">
            <a:extLst>
              <a:ext uri="{FF2B5EF4-FFF2-40B4-BE49-F238E27FC236}">
                <a16:creationId xmlns:a16="http://schemas.microsoft.com/office/drawing/2014/main" id="{19D47244-6966-4133-B4AD-3755D3885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242" y="1442906"/>
            <a:ext cx="3578892" cy="4773565"/>
          </a:xfrm>
          <a:prstGeom prst="rect">
            <a:avLst/>
          </a:prstGeom>
        </p:spPr>
      </p:pic>
      <p:sp>
        <p:nvSpPr>
          <p:cNvPr id="11" name="Oval 10">
            <a:extLst>
              <a:ext uri="{FF2B5EF4-FFF2-40B4-BE49-F238E27FC236}">
                <a16:creationId xmlns:a16="http://schemas.microsoft.com/office/drawing/2014/main" id="{A73135D5-F94F-4157-B570-66E2824DF660}"/>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12" name="Picture 11">
            <a:extLst>
              <a:ext uri="{FF2B5EF4-FFF2-40B4-BE49-F238E27FC236}">
                <a16:creationId xmlns:a16="http://schemas.microsoft.com/office/drawing/2014/main" id="{498C8FE6-0F5E-4304-9AEF-64CF6FB2AF87}"/>
              </a:ext>
            </a:extLst>
          </p:cNvPr>
          <p:cNvPicPr>
            <a:picLocks noChangeAspect="1"/>
          </p:cNvPicPr>
          <p:nvPr/>
        </p:nvPicPr>
        <p:blipFill>
          <a:blip r:embed="rId3"/>
          <a:stretch>
            <a:fillRect/>
          </a:stretch>
        </p:blipFill>
        <p:spPr>
          <a:xfrm>
            <a:off x="6753313" y="5185516"/>
            <a:ext cx="4609750" cy="1224258"/>
          </a:xfrm>
          <a:prstGeom prst="rect">
            <a:avLst/>
          </a:prstGeom>
        </p:spPr>
      </p:pic>
    </p:spTree>
    <p:extLst>
      <p:ext uri="{BB962C8B-B14F-4D97-AF65-F5344CB8AC3E}">
        <p14:creationId xmlns:p14="http://schemas.microsoft.com/office/powerpoint/2010/main" val="113072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8" name="Picture 7">
            <a:extLst>
              <a:ext uri="{FF2B5EF4-FFF2-40B4-BE49-F238E27FC236}">
                <a16:creationId xmlns:a16="http://schemas.microsoft.com/office/drawing/2014/main" id="{9BC69114-6588-448D-9A93-1F52C943522D}"/>
              </a:ext>
            </a:extLst>
          </p:cNvPr>
          <p:cNvPicPr>
            <a:picLocks noChangeAspect="1"/>
          </p:cNvPicPr>
          <p:nvPr/>
        </p:nvPicPr>
        <p:blipFill>
          <a:blip r:embed="rId2"/>
          <a:stretch>
            <a:fillRect/>
          </a:stretch>
        </p:blipFill>
        <p:spPr>
          <a:xfrm>
            <a:off x="6047764" y="5097739"/>
            <a:ext cx="4609750" cy="1224258"/>
          </a:xfrm>
          <a:prstGeom prst="rect">
            <a:avLst/>
          </a:prstGeom>
        </p:spPr>
      </p:pic>
      <p:pic>
        <p:nvPicPr>
          <p:cNvPr id="7" name="Picture 6">
            <a:extLst>
              <a:ext uri="{FF2B5EF4-FFF2-40B4-BE49-F238E27FC236}">
                <a16:creationId xmlns:a16="http://schemas.microsoft.com/office/drawing/2014/main" id="{C15CFA37-BA7B-4E00-95CB-446D99D67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446" y="1521892"/>
            <a:ext cx="4766516" cy="3575847"/>
          </a:xfrm>
          <a:prstGeom prst="rect">
            <a:avLst/>
          </a:prstGeom>
        </p:spPr>
      </p:pic>
      <p:sp>
        <p:nvSpPr>
          <p:cNvPr id="12" name="Oval 11">
            <a:extLst>
              <a:ext uri="{FF2B5EF4-FFF2-40B4-BE49-F238E27FC236}">
                <a16:creationId xmlns:a16="http://schemas.microsoft.com/office/drawing/2014/main" id="{F633571A-9E86-427B-9BA1-8AEC9FBFA951}"/>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13" name="Picture 12">
            <a:extLst>
              <a:ext uri="{FF2B5EF4-FFF2-40B4-BE49-F238E27FC236}">
                <a16:creationId xmlns:a16="http://schemas.microsoft.com/office/drawing/2014/main" id="{0E20E11B-5D40-4B29-B74B-80BD3955E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14" y="2371564"/>
            <a:ext cx="4766516" cy="3575847"/>
          </a:xfrm>
          <a:prstGeom prst="rect">
            <a:avLst/>
          </a:prstGeom>
        </p:spPr>
      </p:pic>
    </p:spTree>
    <p:extLst>
      <p:ext uri="{BB962C8B-B14F-4D97-AF65-F5344CB8AC3E}">
        <p14:creationId xmlns:p14="http://schemas.microsoft.com/office/powerpoint/2010/main" val="2799853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5" name="Picture 4">
            <a:extLst>
              <a:ext uri="{FF2B5EF4-FFF2-40B4-BE49-F238E27FC236}">
                <a16:creationId xmlns:a16="http://schemas.microsoft.com/office/drawing/2014/main" id="{EDA31D90-7BC5-4D16-BD8D-A1038A8FC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826" y="1381726"/>
            <a:ext cx="6303167" cy="4728644"/>
          </a:xfrm>
          <a:prstGeom prst="rect">
            <a:avLst/>
          </a:prstGeom>
        </p:spPr>
      </p:pic>
      <p:sp>
        <p:nvSpPr>
          <p:cNvPr id="8" name="Oval 7">
            <a:extLst>
              <a:ext uri="{FF2B5EF4-FFF2-40B4-BE49-F238E27FC236}">
                <a16:creationId xmlns:a16="http://schemas.microsoft.com/office/drawing/2014/main" id="{E94906C0-5FD4-4BC1-944B-7E50DB44A99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9" name="Picture 8">
            <a:extLst>
              <a:ext uri="{FF2B5EF4-FFF2-40B4-BE49-F238E27FC236}">
                <a16:creationId xmlns:a16="http://schemas.microsoft.com/office/drawing/2014/main" id="{02066144-516A-477B-A1CA-7274691792FF}"/>
              </a:ext>
            </a:extLst>
          </p:cNvPr>
          <p:cNvPicPr>
            <a:picLocks noChangeAspect="1"/>
          </p:cNvPicPr>
          <p:nvPr/>
        </p:nvPicPr>
        <p:blipFill>
          <a:blip r:embed="rId3"/>
          <a:stretch>
            <a:fillRect/>
          </a:stretch>
        </p:blipFill>
        <p:spPr>
          <a:xfrm>
            <a:off x="141914" y="3672575"/>
            <a:ext cx="2962913" cy="2962913"/>
          </a:xfrm>
          <a:prstGeom prst="rect">
            <a:avLst/>
          </a:prstGeom>
        </p:spPr>
      </p:pic>
    </p:spTree>
    <p:extLst>
      <p:ext uri="{BB962C8B-B14F-4D97-AF65-F5344CB8AC3E}">
        <p14:creationId xmlns:p14="http://schemas.microsoft.com/office/powerpoint/2010/main" val="1408806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DA65EC0D-FBE8-45DF-A722-7E12F3ED0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80" y="1707466"/>
            <a:ext cx="8835867" cy="4765885"/>
          </a:xfrm>
          <a:prstGeom prst="rect">
            <a:avLst/>
          </a:prstGeom>
        </p:spPr>
      </p:pic>
      <p:sp>
        <p:nvSpPr>
          <p:cNvPr id="10" name="Oval 9">
            <a:extLst>
              <a:ext uri="{FF2B5EF4-FFF2-40B4-BE49-F238E27FC236}">
                <a16:creationId xmlns:a16="http://schemas.microsoft.com/office/drawing/2014/main" id="{B2B5BEE9-4951-4F2D-B95A-8A118C0328AA}"/>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28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E7954F94-8B4E-4475-9B87-0C7790198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892" y="1287621"/>
            <a:ext cx="8104215" cy="4784935"/>
          </a:xfrm>
          <a:prstGeom prst="rect">
            <a:avLst/>
          </a:prstGeom>
        </p:spPr>
      </p:pic>
      <p:sp>
        <p:nvSpPr>
          <p:cNvPr id="8" name="Oval 7">
            <a:extLst>
              <a:ext uri="{FF2B5EF4-FFF2-40B4-BE49-F238E27FC236}">
                <a16:creationId xmlns:a16="http://schemas.microsoft.com/office/drawing/2014/main" id="{A987B95D-50B5-4BC4-8564-09069F4CF6B5}"/>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770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F1F032F9-AED4-49F8-82E5-D900BF6FCAA1}"/>
              </a:ext>
            </a:extLst>
          </p:cNvPr>
          <p:cNvSpPr txBox="1"/>
          <p:nvPr/>
        </p:nvSpPr>
        <p:spPr>
          <a:xfrm>
            <a:off x="390322" y="1832512"/>
            <a:ext cx="5288830" cy="4524315"/>
          </a:xfrm>
          <a:prstGeom prst="rect">
            <a:avLst/>
          </a:prstGeom>
          <a:noFill/>
        </p:spPr>
        <p:txBody>
          <a:bodyPr wrap="square" rtlCol="0">
            <a:spAutoFit/>
          </a:bodyPr>
          <a:lstStyle/>
          <a:p>
            <a:pPr algn="just"/>
            <a:r>
              <a:rPr lang="en-US" dirty="0"/>
              <a:t>Once a year, the Philosophy Faculty at St. Philip’s College bestows an award on a member of our community for their work supporting international education or service.</a:t>
            </a:r>
          </a:p>
          <a:p>
            <a:pPr algn="just"/>
            <a:endParaRPr lang="en-US" dirty="0"/>
          </a:p>
          <a:p>
            <a:pPr algn="just"/>
            <a:r>
              <a:rPr lang="en-US" dirty="0"/>
              <a:t>This year’s recipient is </a:t>
            </a:r>
            <a:r>
              <a:rPr lang="en-US" b="1" dirty="0">
                <a:highlight>
                  <a:srgbClr val="FFFF00"/>
                </a:highlight>
              </a:rPr>
              <a:t>Sherrie Radicke, M.A.</a:t>
            </a:r>
            <a:r>
              <a:rPr lang="en-US" dirty="0"/>
              <a:t>, the Coordinator of International Programs for the Alamo Colleges District.</a:t>
            </a:r>
          </a:p>
          <a:p>
            <a:pPr algn="just"/>
            <a:endParaRPr lang="en-US" dirty="0"/>
          </a:p>
          <a:p>
            <a:pPr algn="just"/>
            <a:r>
              <a:rPr lang="en-US" dirty="0"/>
              <a:t>She is a compassionate higher education professional with an unwavering work ethic and passion for elevating others to their full potential. Innovative and critical thinker who strongly values and supports educational equity, diversity and inclusion for all individuals.</a:t>
            </a:r>
          </a:p>
        </p:txBody>
      </p:sp>
      <p:pic>
        <p:nvPicPr>
          <p:cNvPr id="1026" name="Picture 2" descr="https://www.philosophyawards.com/uploads/1/3/2/9/13292750/1560958189904_orig.jpg">
            <a:extLst>
              <a:ext uri="{FF2B5EF4-FFF2-40B4-BE49-F238E27FC236}">
                <a16:creationId xmlns:a16="http://schemas.microsoft.com/office/drawing/2014/main" id="{23E857A6-49C1-495E-AADE-FD84BDABB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850" y="143364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3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AF0A680-0661-97A0-A66C-EC8BB6FF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92" y="170688"/>
            <a:ext cx="8045215" cy="6516624"/>
          </a:xfrm>
          <a:prstGeom prst="rect">
            <a:avLst/>
          </a:prstGeom>
        </p:spPr>
      </p:pic>
    </p:spTree>
    <p:extLst>
      <p:ext uri="{BB962C8B-B14F-4D97-AF65-F5344CB8AC3E}">
        <p14:creationId xmlns:p14="http://schemas.microsoft.com/office/powerpoint/2010/main" val="412706579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7" name="TextBox 6">
            <a:extLst>
              <a:ext uri="{FF2B5EF4-FFF2-40B4-BE49-F238E27FC236}">
                <a16:creationId xmlns:a16="http://schemas.microsoft.com/office/drawing/2014/main" id="{264C9416-6B53-1FCE-075C-BA3A72DEA666}"/>
              </a:ext>
            </a:extLst>
          </p:cNvPr>
          <p:cNvSpPr txBox="1"/>
          <p:nvPr/>
        </p:nvSpPr>
        <p:spPr>
          <a:xfrm>
            <a:off x="460217" y="1832512"/>
            <a:ext cx="5635783" cy="4524315"/>
          </a:xfrm>
          <a:prstGeom prst="rect">
            <a:avLst/>
          </a:prstGeom>
          <a:noFill/>
        </p:spPr>
        <p:txBody>
          <a:bodyPr wrap="square" rtlCol="0">
            <a:spAutoFit/>
          </a:bodyPr>
          <a:lstStyle/>
          <a:p>
            <a:r>
              <a:rPr lang="en-US" dirty="0"/>
              <a:t>She possesses a deep interest and passion for global awareness and consciousness, and she is an international educator who is deeply interested in advancing academia and scholarly research in the following areas: </a:t>
            </a:r>
          </a:p>
          <a:p>
            <a:endParaRPr lang="en-US" dirty="0"/>
          </a:p>
          <a:p>
            <a:r>
              <a:rPr lang="en-US" dirty="0"/>
              <a:t>• comprehensive &amp; inclusive internationalization;</a:t>
            </a:r>
          </a:p>
          <a:p>
            <a:endParaRPr lang="en-US" dirty="0"/>
          </a:p>
          <a:p>
            <a:r>
              <a:rPr lang="en-US" dirty="0"/>
              <a:t>• globalization efforts at Alamo District Colleges;</a:t>
            </a:r>
          </a:p>
          <a:p>
            <a:endParaRPr lang="en-US" dirty="0"/>
          </a:p>
          <a:p>
            <a:r>
              <a:rPr lang="en-US" dirty="0"/>
              <a:t>• culturally responsive leadership &amp; pedagogy; </a:t>
            </a:r>
          </a:p>
          <a:p>
            <a:endParaRPr lang="en-US" dirty="0"/>
          </a:p>
          <a:p>
            <a:r>
              <a:rPr lang="en-US" dirty="0"/>
              <a:t>and</a:t>
            </a:r>
          </a:p>
          <a:p>
            <a:endParaRPr lang="en-US" dirty="0"/>
          </a:p>
          <a:p>
            <a:r>
              <a:rPr lang="en-US" dirty="0"/>
              <a:t>• contemporary circumstances in Diaspora communities.</a:t>
            </a:r>
          </a:p>
        </p:txBody>
      </p:sp>
      <p:pic>
        <p:nvPicPr>
          <p:cNvPr id="2050" name="Picture 2" descr="Picture">
            <a:extLst>
              <a:ext uri="{FF2B5EF4-FFF2-40B4-BE49-F238E27FC236}">
                <a16:creationId xmlns:a16="http://schemas.microsoft.com/office/drawing/2014/main" id="{2F1EF607-CC53-4B2D-AF7E-2A48D77FD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832512"/>
            <a:ext cx="5572653" cy="418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1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4" name="Oval 3">
            <a:extLst>
              <a:ext uri="{FF2B5EF4-FFF2-40B4-BE49-F238E27FC236}">
                <a16:creationId xmlns:a16="http://schemas.microsoft.com/office/drawing/2014/main" id="{F3782BE5-3BA7-5B43-C6A7-54865FB76F87}"/>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pic>
        <p:nvPicPr>
          <p:cNvPr id="3074" name="Picture 2" descr="Picture">
            <a:extLst>
              <a:ext uri="{FF2B5EF4-FFF2-40B4-BE49-F238E27FC236}">
                <a16:creationId xmlns:a16="http://schemas.microsoft.com/office/drawing/2014/main" id="{74AE7453-B924-4B14-9C20-44434BFF1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417" y="1211365"/>
            <a:ext cx="6631670" cy="4849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C6DE6526-A6C2-46A9-8AFF-704550859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0" y="5203228"/>
            <a:ext cx="4790009" cy="1272869"/>
          </a:xfrm>
          <a:prstGeom prst="rect">
            <a:avLst/>
          </a:prstGeom>
        </p:spPr>
      </p:pic>
    </p:spTree>
    <p:extLst>
      <p:ext uri="{BB962C8B-B14F-4D97-AF65-F5344CB8AC3E}">
        <p14:creationId xmlns:p14="http://schemas.microsoft.com/office/powerpoint/2010/main" val="3162417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5" name="Picture 4">
            <a:extLst>
              <a:ext uri="{FF2B5EF4-FFF2-40B4-BE49-F238E27FC236}">
                <a16:creationId xmlns:a16="http://schemas.microsoft.com/office/drawing/2014/main" id="{3A28C7BB-4C67-4E5E-A8EA-02287221E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412" y="1707466"/>
            <a:ext cx="8434604" cy="4041581"/>
          </a:xfrm>
          <a:prstGeom prst="rect">
            <a:avLst/>
          </a:prstGeom>
        </p:spPr>
      </p:pic>
      <p:sp>
        <p:nvSpPr>
          <p:cNvPr id="7" name="Oval 6">
            <a:extLst>
              <a:ext uri="{FF2B5EF4-FFF2-40B4-BE49-F238E27FC236}">
                <a16:creationId xmlns:a16="http://schemas.microsoft.com/office/drawing/2014/main" id="{16E6B1F0-BC1C-4F89-9CBF-228DD2BBBFB3}"/>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90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5" name="Picture 4">
            <a:extLst>
              <a:ext uri="{FF2B5EF4-FFF2-40B4-BE49-F238E27FC236}">
                <a16:creationId xmlns:a16="http://schemas.microsoft.com/office/drawing/2014/main" id="{5B29EDD7-B7F2-445D-BBAC-D6340DD71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543" y="1394969"/>
            <a:ext cx="7456912" cy="5152766"/>
          </a:xfrm>
          <a:prstGeom prst="rect">
            <a:avLst/>
          </a:prstGeom>
        </p:spPr>
      </p:pic>
      <p:sp>
        <p:nvSpPr>
          <p:cNvPr id="7" name="Oval 6">
            <a:extLst>
              <a:ext uri="{FF2B5EF4-FFF2-40B4-BE49-F238E27FC236}">
                <a16:creationId xmlns:a16="http://schemas.microsoft.com/office/drawing/2014/main" id="{9EB46460-4A79-4CA2-942F-03BA2C4DA0A6}"/>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8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sp>
        <p:nvSpPr>
          <p:cNvPr id="4" name="TextBox 3">
            <a:extLst>
              <a:ext uri="{FF2B5EF4-FFF2-40B4-BE49-F238E27FC236}">
                <a16:creationId xmlns:a16="http://schemas.microsoft.com/office/drawing/2014/main" id="{6E626E76-D611-4D38-BCE8-547E5C4CB47B}"/>
              </a:ext>
            </a:extLst>
          </p:cNvPr>
          <p:cNvSpPr txBox="1"/>
          <p:nvPr/>
        </p:nvSpPr>
        <p:spPr>
          <a:xfrm>
            <a:off x="353212" y="1818912"/>
            <a:ext cx="5298557" cy="4423775"/>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year, the Philosophy Faculty at St. Philip’s College bestows an award that recognizes outstanding contributions to the shared work of our extended faculty, our colleagues, or our local partners in the teaching of Philosophy inside and outside the classroom.  </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Our students benefit when our partnerships come together to share expertise, knowledge, and resources.</a:t>
            </a:r>
          </a:p>
          <a:p>
            <a:pPr>
              <a:lnSpc>
                <a:spcPct val="107000"/>
              </a:lnSpc>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year’s recipient is </a:t>
            </a:r>
            <a:r>
              <a:rPr lang="en-US" b="1"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Dr. Joelle Nanivazo</a:t>
            </a:r>
            <a:r>
              <a:rPr lang="en-US" dirty="0">
                <a:latin typeface="Century Gothic" panose="020B0502020202020204" pitchFamily="34" charset="0"/>
                <a:ea typeface="Calibri" panose="020F0502020204030204" pitchFamily="34" charset="0"/>
                <a:cs typeface="Times New Roman" panose="02020603050405020304" pitchFamily="18" charset="0"/>
              </a:rPr>
              <a:t>, Assistant Professor of Economics &amp; Interim Chair of the Social and Behavioral Sciences Department at St. Philip's College.</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098" name="Picture 2" descr="https://www.philosophyawards.com/uploads/1/3/2/9/13292750/capture_orig.jpg">
            <a:extLst>
              <a:ext uri="{FF2B5EF4-FFF2-40B4-BE49-F238E27FC236}">
                <a16:creationId xmlns:a16="http://schemas.microsoft.com/office/drawing/2014/main" id="{F22A71C2-0BAB-4BC0-94E3-AC4981AE6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769" y="2770825"/>
            <a:ext cx="5922726" cy="335441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AFFB5856-C8FD-4A4E-B30E-AA753E0C35D5}"/>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72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pic>
        <p:nvPicPr>
          <p:cNvPr id="7" name="Picture 6">
            <a:extLst>
              <a:ext uri="{FF2B5EF4-FFF2-40B4-BE49-F238E27FC236}">
                <a16:creationId xmlns:a16="http://schemas.microsoft.com/office/drawing/2014/main" id="{8F72CAC8-3A26-45EE-AA41-683E43E7D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598" y="1250730"/>
            <a:ext cx="6962802" cy="5225367"/>
          </a:xfrm>
          <a:prstGeom prst="rect">
            <a:avLst/>
          </a:prstGeom>
        </p:spPr>
      </p:pic>
      <p:sp>
        <p:nvSpPr>
          <p:cNvPr id="9" name="Oval 8">
            <a:extLst>
              <a:ext uri="{FF2B5EF4-FFF2-40B4-BE49-F238E27FC236}">
                <a16:creationId xmlns:a16="http://schemas.microsoft.com/office/drawing/2014/main" id="{2AF7A353-43C6-4F97-8563-DCD2C8DA07DB}"/>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4424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pic>
        <p:nvPicPr>
          <p:cNvPr id="5122" name="Picture 2" descr="https://www.philosophyawards.com/uploads/1/3/2/9/13292750/img-20230331-135412528-hdr_orig.jpg">
            <a:extLst>
              <a:ext uri="{FF2B5EF4-FFF2-40B4-BE49-F238E27FC236}">
                <a16:creationId xmlns:a16="http://schemas.microsoft.com/office/drawing/2014/main" id="{33E24280-5508-484B-8469-4675CADA4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355" y="1475967"/>
            <a:ext cx="6811482" cy="511216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2101C32-78D9-48DB-9C7B-A5E987CBB8A7}"/>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138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2" y="4817192"/>
            <a:ext cx="6471684" cy="1701570"/>
          </a:xfrm>
        </p:spPr>
        <p:txBody>
          <a:bodyPr anchor="b">
            <a:normAutofit fontScale="90000"/>
          </a:bodyPr>
          <a:lstStyle/>
          <a:p>
            <a:pPr algn="ctr"/>
            <a:r>
              <a:rPr lang="en-US" sz="3600" i="0" dirty="0">
                <a:hlinkClick r:id="rId3"/>
              </a:rPr>
              <a:t>Save the Date!</a:t>
            </a:r>
            <a:br>
              <a:rPr lang="en-US" sz="3600" i="0" dirty="0">
                <a:hlinkClick r:id="rId3"/>
              </a:rPr>
            </a:br>
            <a:br>
              <a:rPr lang="en-US" sz="3600" i="0" dirty="0">
                <a:hlinkClick r:id="rId3"/>
              </a:rPr>
            </a:br>
            <a:r>
              <a:rPr lang="en-US" sz="3600" i="0" dirty="0">
                <a:hlinkClick r:id="rId3"/>
              </a:rPr>
              <a:t>May 26, 2024</a:t>
            </a:r>
            <a:br>
              <a:rPr lang="en-US" sz="3600" i="0" dirty="0">
                <a:hlinkClick r:id="rId3"/>
              </a:rPr>
            </a:br>
            <a:br>
              <a:rPr lang="en-US" sz="3600" i="0" dirty="0">
                <a:hlinkClick r:id="rId3"/>
              </a:rPr>
            </a:br>
            <a:r>
              <a:rPr lang="en-US" sz="3600" i="0" dirty="0">
                <a:hlinkClick r:id="rId3"/>
              </a:rPr>
              <a:t>50</a:t>
            </a:r>
            <a:r>
              <a:rPr lang="en-US" sz="3600" i="0" baseline="30000" dirty="0">
                <a:hlinkClick r:id="rId3"/>
              </a:rPr>
              <a:t>th</a:t>
            </a:r>
            <a:r>
              <a:rPr lang="en-US" sz="3600" i="0" dirty="0">
                <a:hlinkClick r:id="rId3"/>
              </a:rPr>
              <a:t> Anniversary Celebration </a:t>
            </a:r>
            <a:br>
              <a:rPr lang="en-US" sz="3600" i="0" dirty="0"/>
            </a:br>
            <a:br>
              <a:rPr lang="en-US" sz="2200" i="0" dirty="0"/>
            </a:br>
            <a:r>
              <a:rPr lang="en-US" sz="2000" i="0" dirty="0"/>
              <a:t>The Philosophy Faculty</a:t>
            </a:r>
            <a:br>
              <a:rPr lang="en-US" sz="2000" i="0" dirty="0"/>
            </a:br>
            <a:r>
              <a:rPr lang="en-US" sz="2000" dirty="0"/>
              <a:t>of</a:t>
            </a:r>
            <a:br>
              <a:rPr lang="en-US" sz="2000" i="0" dirty="0"/>
            </a:br>
            <a:r>
              <a:rPr lang="en-US" sz="2000" i="0" dirty="0"/>
              <a:t>St. Philip’s College</a:t>
            </a:r>
            <a:endParaRPr lang="en-US" sz="20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715" y="-60630"/>
            <a:ext cx="2193569" cy="2303445"/>
          </a:xfrm>
          <a:prstGeom prst="rect">
            <a:avLst/>
          </a:prstGeom>
        </p:spPr>
      </p:pic>
      <p:pic>
        <p:nvPicPr>
          <p:cNvPr id="7" name="Picture 6" descr="Logo&#10;&#10;Description automatically generated">
            <a:extLst>
              <a:ext uri="{FF2B5EF4-FFF2-40B4-BE49-F238E27FC236}">
                <a16:creationId xmlns:a16="http://schemas.microsoft.com/office/drawing/2014/main" id="{AE8B0117-0070-4790-B9ED-9866F59F1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58" y="114388"/>
            <a:ext cx="2348917" cy="234891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16D51FA-0CA8-47C6-B1E5-E040724E2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93460"/>
            <a:ext cx="3010434" cy="4515651"/>
          </a:xfrm>
          <a:prstGeom prst="rect">
            <a:avLst/>
          </a:prstGeom>
        </p:spPr>
      </p:pic>
      <p:pic>
        <p:nvPicPr>
          <p:cNvPr id="8" name="Picture 7" descr="A picture containing person, smiling&#10;&#10;Description automatically generated">
            <a:extLst>
              <a:ext uri="{FF2B5EF4-FFF2-40B4-BE49-F238E27FC236}">
                <a16:creationId xmlns:a16="http://schemas.microsoft.com/office/drawing/2014/main" id="{6C5B65A1-5F00-58D7-8749-ED6CAF5FB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0693" y="-33062"/>
            <a:ext cx="2096549" cy="2303445"/>
          </a:xfrm>
          <a:prstGeom prst="rect">
            <a:avLst/>
          </a:prstGeom>
        </p:spPr>
      </p:pic>
      <p:pic>
        <p:nvPicPr>
          <p:cNvPr id="11" name="Picture 10" descr="A person wearing a suit and tie&#10;&#10;Description automatically generated with medium confidence">
            <a:extLst>
              <a:ext uri="{FF2B5EF4-FFF2-40B4-BE49-F238E27FC236}">
                <a16:creationId xmlns:a16="http://schemas.microsoft.com/office/drawing/2014/main" id="{E05BB559-4FBB-46A1-F889-C602A10D4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0430" y="-24202"/>
            <a:ext cx="1907097" cy="2334207"/>
          </a:xfrm>
          <a:prstGeom prst="rect">
            <a:avLst/>
          </a:prstGeom>
        </p:spPr>
      </p:pic>
      <p:pic>
        <p:nvPicPr>
          <p:cNvPr id="12" name="Picture 11" descr="Shape&#10;&#10;Description automatically generated">
            <a:extLst>
              <a:ext uri="{FF2B5EF4-FFF2-40B4-BE49-F238E27FC236}">
                <a16:creationId xmlns:a16="http://schemas.microsoft.com/office/drawing/2014/main" id="{4839523C-5F28-45F5-E014-FB4AF4C3C7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0692" y="2266902"/>
            <a:ext cx="2096549" cy="491449"/>
          </a:xfrm>
          <a:prstGeom prst="rect">
            <a:avLst/>
          </a:prstGeom>
        </p:spPr>
      </p:pic>
      <p:pic>
        <p:nvPicPr>
          <p:cNvPr id="15" name="Picture 14" descr="Shape, rectangle&#10;&#10;Description automatically generated">
            <a:extLst>
              <a:ext uri="{FF2B5EF4-FFF2-40B4-BE49-F238E27FC236}">
                <a16:creationId xmlns:a16="http://schemas.microsoft.com/office/drawing/2014/main" id="{10414C8D-673E-1BCD-4DB0-A190309FF4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0429" y="2266902"/>
            <a:ext cx="1907098" cy="458358"/>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B826D6E-57CB-5D87-D10F-6C7C5FE138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6721" y="2266902"/>
            <a:ext cx="1944586" cy="455828"/>
          </a:xfrm>
          <a:prstGeom prst="rect">
            <a:avLst/>
          </a:prstGeom>
        </p:spPr>
      </p:pic>
      <p:pic>
        <p:nvPicPr>
          <p:cNvPr id="4" name="Picture 3" descr="A person wearing a graduation cap and gown&#10;&#10;Description automatically generated">
            <a:extLst>
              <a:ext uri="{FF2B5EF4-FFF2-40B4-BE49-F238E27FC236}">
                <a16:creationId xmlns:a16="http://schemas.microsoft.com/office/drawing/2014/main" id="{A4B205BA-0394-7BEF-01A3-1B078F35A3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0693" y="2991191"/>
            <a:ext cx="2061694" cy="2816893"/>
          </a:xfrm>
          <a:prstGeom prst="rect">
            <a:avLst/>
          </a:prstGeom>
        </p:spPr>
      </p:pic>
      <p:pic>
        <p:nvPicPr>
          <p:cNvPr id="18" name="Picture 17" descr="A person with glasses and a red shirt&#10;&#10;Description automatically generated">
            <a:extLst>
              <a:ext uri="{FF2B5EF4-FFF2-40B4-BE49-F238E27FC236}">
                <a16:creationId xmlns:a16="http://schemas.microsoft.com/office/drawing/2014/main" id="{B48EA24E-4A76-D7F0-F488-098349F09D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7472" y="-48879"/>
            <a:ext cx="2208897" cy="2896109"/>
          </a:xfrm>
          <a:prstGeom prst="rect">
            <a:avLst/>
          </a:prstGeom>
        </p:spPr>
      </p:pic>
      <p:pic>
        <p:nvPicPr>
          <p:cNvPr id="20" name="Picture 19" descr="A black and white rectangle with black text&#10;&#10;Description automatically generated">
            <a:extLst>
              <a:ext uri="{FF2B5EF4-FFF2-40B4-BE49-F238E27FC236}">
                <a16:creationId xmlns:a16="http://schemas.microsoft.com/office/drawing/2014/main" id="{094600F7-24D1-F76C-D681-35F5C88FEA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47471" y="2253837"/>
            <a:ext cx="2208898" cy="442505"/>
          </a:xfrm>
          <a:prstGeom prst="rect">
            <a:avLst/>
          </a:prstGeom>
        </p:spPr>
      </p:pic>
      <p:pic>
        <p:nvPicPr>
          <p:cNvPr id="22" name="Picture 21" descr="A white background with black and white clouds&#10;&#10;Description automatically generated">
            <a:extLst>
              <a:ext uri="{FF2B5EF4-FFF2-40B4-BE49-F238E27FC236}">
                <a16:creationId xmlns:a16="http://schemas.microsoft.com/office/drawing/2014/main" id="{4E129991-F438-90C7-8CDF-8856A24F1B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47471" y="2708093"/>
            <a:ext cx="467053" cy="311594"/>
          </a:xfrm>
          <a:prstGeom prst="rect">
            <a:avLst/>
          </a:prstGeom>
        </p:spPr>
      </p:pic>
      <p:pic>
        <p:nvPicPr>
          <p:cNvPr id="24" name="Picture 23">
            <a:extLst>
              <a:ext uri="{FF2B5EF4-FFF2-40B4-BE49-F238E27FC236}">
                <a16:creationId xmlns:a16="http://schemas.microsoft.com/office/drawing/2014/main" id="{E273BC09-55DA-404D-63DB-71B1B6B65428}"/>
              </a:ext>
            </a:extLst>
          </p:cNvPr>
          <p:cNvPicPr>
            <a:picLocks noChangeAspect="1"/>
          </p:cNvPicPr>
          <p:nvPr/>
        </p:nvPicPr>
        <p:blipFill>
          <a:blip r:embed="rId16"/>
          <a:stretch>
            <a:fillRect/>
          </a:stretch>
        </p:blipFill>
        <p:spPr>
          <a:xfrm>
            <a:off x="9547470" y="2685809"/>
            <a:ext cx="1924050" cy="247650"/>
          </a:xfrm>
          <a:prstGeom prst="rect">
            <a:avLst/>
          </a:prstGeom>
        </p:spPr>
      </p:pic>
      <p:pic>
        <p:nvPicPr>
          <p:cNvPr id="23" name="Picture 22">
            <a:extLst>
              <a:ext uri="{FF2B5EF4-FFF2-40B4-BE49-F238E27FC236}">
                <a16:creationId xmlns:a16="http://schemas.microsoft.com/office/drawing/2014/main" id="{2A49F3B5-D0A6-4F45-9676-50F79FE115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90692" y="5808084"/>
            <a:ext cx="2100261" cy="405615"/>
          </a:xfrm>
          <a:prstGeom prst="rect">
            <a:avLst/>
          </a:prstGeom>
        </p:spPr>
      </p:pic>
    </p:spTree>
    <p:extLst>
      <p:ext uri="{BB962C8B-B14F-4D97-AF65-F5344CB8AC3E}">
        <p14:creationId xmlns:p14="http://schemas.microsoft.com/office/powerpoint/2010/main" val="2618885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DECEMBER 13, 2023</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pic>
        <p:nvPicPr>
          <p:cNvPr id="6" name="Picture 5" descr="A blue circle with white text and numbers&#10;&#10;Description automatically generated">
            <a:extLst>
              <a:ext uri="{FF2B5EF4-FFF2-40B4-BE49-F238E27FC236}">
                <a16:creationId xmlns:a16="http://schemas.microsoft.com/office/drawing/2014/main" id="{B6710576-1455-5CBE-AB41-D57ADE2F8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98" y="1663097"/>
            <a:ext cx="4180185" cy="2351354"/>
          </a:xfrm>
          <a:prstGeom prst="rect">
            <a:avLst/>
          </a:prstGeom>
        </p:spPr>
      </p:pic>
    </p:spTree>
    <p:extLst>
      <p:ext uri="{BB962C8B-B14F-4D97-AF65-F5344CB8AC3E}">
        <p14:creationId xmlns:p14="http://schemas.microsoft.com/office/powerpoint/2010/main" val="30391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DECEMBER 13, 2023</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spTree>
    <p:extLst>
      <p:ext uri="{BB962C8B-B14F-4D97-AF65-F5344CB8AC3E}">
        <p14:creationId xmlns:p14="http://schemas.microsoft.com/office/powerpoint/2010/main" val="21572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0316C0C0-51BF-E80E-5355-2801D0DF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23" y="2005781"/>
            <a:ext cx="2369754" cy="3554631"/>
          </a:xfrm>
          <a:prstGeom prst="rect">
            <a:avLst/>
          </a:prstGeom>
        </p:spPr>
      </p:pic>
      <p:pic>
        <p:nvPicPr>
          <p:cNvPr id="3" name="Picture 2" descr="Logo&#10;&#10;Description automatically generated">
            <a:extLst>
              <a:ext uri="{FF2B5EF4-FFF2-40B4-BE49-F238E27FC236}">
                <a16:creationId xmlns:a16="http://schemas.microsoft.com/office/drawing/2014/main" id="{DFB2C7A8-077F-8152-A053-C74745BF9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647" y="872793"/>
            <a:ext cx="1539279" cy="153927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84F724-8F91-D9DC-BC3A-0CE1540F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588" y="1274320"/>
            <a:ext cx="1036584" cy="1462921"/>
          </a:xfrm>
          <a:prstGeom prst="rect">
            <a:avLst/>
          </a:prstGeom>
        </p:spPr>
      </p:pic>
      <p:pic>
        <p:nvPicPr>
          <p:cNvPr id="20" name="Picture 19">
            <a:extLst>
              <a:ext uri="{FF2B5EF4-FFF2-40B4-BE49-F238E27FC236}">
                <a16:creationId xmlns:a16="http://schemas.microsoft.com/office/drawing/2014/main" id="{A1E27057-7ECF-4B0C-AA5D-403F5045C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6718" y="5007544"/>
            <a:ext cx="1498564" cy="552868"/>
          </a:xfrm>
          <a:prstGeom prst="rect">
            <a:avLst/>
          </a:prstGeom>
        </p:spPr>
      </p:pic>
    </p:spTree>
    <p:extLst>
      <p:ext uri="{BB962C8B-B14F-4D97-AF65-F5344CB8AC3E}">
        <p14:creationId xmlns:p14="http://schemas.microsoft.com/office/powerpoint/2010/main" val="3637600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04CF507B-A7E1-89DA-5595-09744C84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36" y="3270785"/>
            <a:ext cx="3375924" cy="2411752"/>
          </a:xfrm>
          <a:prstGeom prst="rect">
            <a:avLst/>
          </a:prstGeom>
        </p:spPr>
      </p:pic>
      <p:pic>
        <p:nvPicPr>
          <p:cNvPr id="12" name="Picture 11" descr="A group of people sitting at a table&#10;&#10;Description automatically generated with medium confidence">
            <a:extLst>
              <a:ext uri="{FF2B5EF4-FFF2-40B4-BE49-F238E27FC236}">
                <a16:creationId xmlns:a16="http://schemas.microsoft.com/office/drawing/2014/main" id="{28112C46-5707-23CD-D61F-FA694BEC0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36" y="891565"/>
            <a:ext cx="3375924" cy="2369285"/>
          </a:xfrm>
          <a:prstGeom prst="rect">
            <a:avLst/>
          </a:prstGeom>
        </p:spPr>
      </p:pic>
      <p:pic>
        <p:nvPicPr>
          <p:cNvPr id="29" name="Picture 28">
            <a:extLst>
              <a:ext uri="{FF2B5EF4-FFF2-40B4-BE49-F238E27FC236}">
                <a16:creationId xmlns:a16="http://schemas.microsoft.com/office/drawing/2014/main" id="{43D484CF-EC14-AC37-EB58-54AB2E3C00EC}"/>
              </a:ext>
            </a:extLst>
          </p:cNvPr>
          <p:cNvPicPr>
            <a:picLocks noChangeAspect="1"/>
          </p:cNvPicPr>
          <p:nvPr/>
        </p:nvPicPr>
        <p:blipFill>
          <a:blip r:embed="rId6"/>
          <a:stretch>
            <a:fillRect/>
          </a:stretch>
        </p:blipFill>
        <p:spPr>
          <a:xfrm>
            <a:off x="3424104" y="2570749"/>
            <a:ext cx="1400071" cy="1400071"/>
          </a:xfrm>
          <a:prstGeom prst="rect">
            <a:avLst/>
          </a:prstGeom>
        </p:spPr>
      </p:pic>
      <p:pic>
        <p:nvPicPr>
          <p:cNvPr id="5" name="Picture 4">
            <a:extLst>
              <a:ext uri="{FF2B5EF4-FFF2-40B4-BE49-F238E27FC236}">
                <a16:creationId xmlns:a16="http://schemas.microsoft.com/office/drawing/2014/main" id="{2C018A5B-2805-42A8-9608-2E672F9FFF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326" y="2717849"/>
            <a:ext cx="1481344" cy="543001"/>
          </a:xfrm>
          <a:prstGeom prst="rect">
            <a:avLst/>
          </a:prstGeom>
        </p:spPr>
      </p:pic>
      <p:pic>
        <p:nvPicPr>
          <p:cNvPr id="7" name="Picture 6">
            <a:extLst>
              <a:ext uri="{FF2B5EF4-FFF2-40B4-BE49-F238E27FC236}">
                <a16:creationId xmlns:a16="http://schemas.microsoft.com/office/drawing/2014/main" id="{C9CFF320-5CCE-4506-AFAC-117E4C087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6716" y="5154388"/>
            <a:ext cx="1498564" cy="548018"/>
          </a:xfrm>
          <a:prstGeom prst="rect">
            <a:avLst/>
          </a:prstGeom>
        </p:spPr>
      </p:pic>
    </p:spTree>
    <p:extLst>
      <p:ext uri="{BB962C8B-B14F-4D97-AF65-F5344CB8AC3E}">
        <p14:creationId xmlns:p14="http://schemas.microsoft.com/office/powerpoint/2010/main" val="296118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20" name="Picture 19">
            <a:extLst>
              <a:ext uri="{FF2B5EF4-FFF2-40B4-BE49-F238E27FC236}">
                <a16:creationId xmlns:a16="http://schemas.microsoft.com/office/drawing/2014/main" id="{F3686329-C6B9-4E17-A982-DB7C47501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062" y="1135516"/>
            <a:ext cx="3095876" cy="4292110"/>
          </a:xfrm>
          <a:prstGeom prst="rect">
            <a:avLst/>
          </a:prstGeom>
        </p:spPr>
      </p:pic>
      <p:pic>
        <p:nvPicPr>
          <p:cNvPr id="24" name="Picture 23">
            <a:extLst>
              <a:ext uri="{FF2B5EF4-FFF2-40B4-BE49-F238E27FC236}">
                <a16:creationId xmlns:a16="http://schemas.microsoft.com/office/drawing/2014/main" id="{07E32564-E33E-44E7-826C-2C9C1EDE8A3E}"/>
              </a:ext>
            </a:extLst>
          </p:cNvPr>
          <p:cNvPicPr>
            <a:picLocks noChangeAspect="1"/>
          </p:cNvPicPr>
          <p:nvPr/>
        </p:nvPicPr>
        <p:blipFill>
          <a:blip r:embed="rId5"/>
          <a:stretch>
            <a:fillRect/>
          </a:stretch>
        </p:blipFill>
        <p:spPr>
          <a:xfrm>
            <a:off x="3424104" y="2570749"/>
            <a:ext cx="1400071" cy="1400071"/>
          </a:xfrm>
          <a:prstGeom prst="rect">
            <a:avLst/>
          </a:prstGeom>
        </p:spPr>
      </p:pic>
      <p:pic>
        <p:nvPicPr>
          <p:cNvPr id="25" name="Picture 24">
            <a:extLst>
              <a:ext uri="{FF2B5EF4-FFF2-40B4-BE49-F238E27FC236}">
                <a16:creationId xmlns:a16="http://schemas.microsoft.com/office/drawing/2014/main" id="{40BBAF1D-1DC7-4252-8448-141AE7CC0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718" y="4874758"/>
            <a:ext cx="1498564" cy="552868"/>
          </a:xfrm>
          <a:prstGeom prst="rect">
            <a:avLst/>
          </a:prstGeom>
        </p:spPr>
      </p:pic>
    </p:spTree>
    <p:extLst>
      <p:ext uri="{BB962C8B-B14F-4D97-AF65-F5344CB8AC3E}">
        <p14:creationId xmlns:p14="http://schemas.microsoft.com/office/powerpoint/2010/main" val="78751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D2A6C-1906-4498-9D7C-BDA92FACE5C8}"/>
              </a:ext>
            </a:extLst>
          </p:cNvPr>
          <p:cNvSpPr txBox="1"/>
          <p:nvPr/>
        </p:nvSpPr>
        <p:spPr>
          <a:xfrm>
            <a:off x="285226" y="205778"/>
            <a:ext cx="2762774" cy="4093428"/>
          </a:xfrm>
          <a:prstGeom prst="rect">
            <a:avLst/>
          </a:prstGeom>
          <a:noFill/>
        </p:spPr>
        <p:txBody>
          <a:bodyPr wrap="square" rtlCol="0">
            <a:spAutoFit/>
          </a:bodyPr>
          <a:lstStyle/>
          <a:p>
            <a:r>
              <a:rPr lang="en-US" dirty="0"/>
              <a:t>Since </a:t>
            </a:r>
            <a:r>
              <a:rPr lang="en-US" b="1" dirty="0">
                <a:highlight>
                  <a:srgbClr val="FFFF00"/>
                </a:highlight>
              </a:rPr>
              <a:t>the fall of 2013</a:t>
            </a:r>
            <a:r>
              <a:rPr lang="en-US" dirty="0"/>
              <a:t>,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b="1" dirty="0">
                <a:highlight>
                  <a:srgbClr val="FFFF00"/>
                </a:highlight>
              </a:rPr>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12" name="Picture 11" descr="A group of people sitting on a sofa&#10;&#10;Description automatically generated">
            <a:extLst>
              <a:ext uri="{FF2B5EF4-FFF2-40B4-BE49-F238E27FC236}">
                <a16:creationId xmlns:a16="http://schemas.microsoft.com/office/drawing/2014/main" id="{0D2F8C42-E149-4D91-8585-86DCD04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38285"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D8CA81E-EE87-4B97-844A-95B4D184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259" y="0"/>
            <a:ext cx="2981741" cy="628738"/>
          </a:xfrm>
          <a:prstGeom prst="rect">
            <a:avLst/>
          </a:prstGeom>
        </p:spPr>
      </p:pic>
      <p:pic>
        <p:nvPicPr>
          <p:cNvPr id="3" name="Picture 2" descr="Logo&#10;&#10;Description automatically generated">
            <a:extLst>
              <a:ext uri="{FF2B5EF4-FFF2-40B4-BE49-F238E27FC236}">
                <a16:creationId xmlns:a16="http://schemas.microsoft.com/office/drawing/2014/main" id="{3163F19E-5221-44F0-B73A-65D78823A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561" y="80098"/>
            <a:ext cx="1371600" cy="1097280"/>
          </a:xfrm>
          <a:prstGeom prst="rect">
            <a:avLst/>
          </a:prstGeom>
        </p:spPr>
      </p:pic>
    </p:spTree>
    <p:extLst>
      <p:ext uri="{BB962C8B-B14F-4D97-AF65-F5344CB8AC3E}">
        <p14:creationId xmlns:p14="http://schemas.microsoft.com/office/powerpoint/2010/main" val="348505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D9CAF6BF-0F83-440E-8343-803B763B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919" y="1477204"/>
            <a:ext cx="3005855" cy="3765668"/>
          </a:xfrm>
          <a:prstGeom prst="rect">
            <a:avLst/>
          </a:prstGeom>
        </p:spPr>
      </p:pic>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3" name="Picture 2" descr="A close up of a logo&#10;&#10;Description automatically generated">
            <a:extLst>
              <a:ext uri="{FF2B5EF4-FFF2-40B4-BE49-F238E27FC236}">
                <a16:creationId xmlns:a16="http://schemas.microsoft.com/office/drawing/2014/main" id="{F7717C9F-3B55-4990-B153-BFB388BC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33" y="0"/>
            <a:ext cx="2991267" cy="619211"/>
          </a:xfrm>
          <a:prstGeom prst="rect">
            <a:avLst/>
          </a:prstGeom>
        </p:spPr>
      </p:pic>
      <p:sp>
        <p:nvSpPr>
          <p:cNvPr id="8" name="TextBox 7">
            <a:extLst>
              <a:ext uri="{FF2B5EF4-FFF2-40B4-BE49-F238E27FC236}">
                <a16:creationId xmlns:a16="http://schemas.microsoft.com/office/drawing/2014/main" id="{C5E4A297-DADF-44C6-8F7D-4DD8D30251B0}"/>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b="1" dirty="0">
                <a:highlight>
                  <a:srgbClr val="FFFF00"/>
                </a:highlight>
              </a:rPr>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2" name="Picture 11" descr="A group of people sitting at tables&#10;&#10;Description automatically generated with medium confidence">
            <a:extLst>
              <a:ext uri="{FF2B5EF4-FFF2-40B4-BE49-F238E27FC236}">
                <a16:creationId xmlns:a16="http://schemas.microsoft.com/office/drawing/2014/main" id="{FA21E730-0B97-4F3F-B23E-B786D7AC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092" y="-9885"/>
            <a:ext cx="4929815" cy="3696207"/>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08CC5571-0F5B-46C1-B0DC-BC5EDF0B8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91" y="3219760"/>
            <a:ext cx="4929815" cy="3638240"/>
          </a:xfrm>
          <a:prstGeom prst="rect">
            <a:avLst/>
          </a:prstGeom>
        </p:spPr>
      </p:pic>
    </p:spTree>
    <p:extLst>
      <p:ext uri="{BB962C8B-B14F-4D97-AF65-F5344CB8AC3E}">
        <p14:creationId xmlns:p14="http://schemas.microsoft.com/office/powerpoint/2010/main" val="396979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b="1" dirty="0">
                <a:highlight>
                  <a:srgbClr val="FFFF00"/>
                </a:highlight>
              </a:rPr>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7" name="Picture 6" descr="A group of people around a fire&#10;&#10;Description automatically generated">
            <a:extLst>
              <a:ext uri="{FF2B5EF4-FFF2-40B4-BE49-F238E27FC236}">
                <a16:creationId xmlns:a16="http://schemas.microsoft.com/office/drawing/2014/main" id="{0D8ABCEC-AD59-4D3A-874F-B6E0D1B9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81" y="3513947"/>
            <a:ext cx="4461269" cy="334405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C11E0E4-F6C2-46D1-B023-B36CCAC6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31" y="3513948"/>
            <a:ext cx="4461269" cy="3344052"/>
          </a:xfrm>
          <a:prstGeom prst="rect">
            <a:avLst/>
          </a:prstGeom>
        </p:spPr>
      </p:pic>
      <p:pic>
        <p:nvPicPr>
          <p:cNvPr id="11" name="Picture 10" descr="A group of people posing for a photo next to a sign&#10;&#10;Description automatically generated">
            <a:extLst>
              <a:ext uri="{FF2B5EF4-FFF2-40B4-BE49-F238E27FC236}">
                <a16:creationId xmlns:a16="http://schemas.microsoft.com/office/drawing/2014/main" id="{6E355AE8-71CB-45F5-91E6-03ECAE825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93" y="287079"/>
            <a:ext cx="8224007" cy="30569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74E681C3-0A6E-4E40-86F0-F6CC9A383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spTree>
    <p:extLst>
      <p:ext uri="{BB962C8B-B14F-4D97-AF65-F5344CB8AC3E}">
        <p14:creationId xmlns:p14="http://schemas.microsoft.com/office/powerpoint/2010/main" val="45930570"/>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21276</TotalTime>
  <Words>929</Words>
  <Application>Microsoft Office PowerPoint</Application>
  <PresentationFormat>Widescreen</PresentationFormat>
  <Paragraphs>161</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Gothic</vt:lpstr>
      <vt:lpstr>Elephant</vt:lpstr>
      <vt:lpstr>Times New Roman</vt:lpstr>
      <vt:lpstr>BrushVTI</vt:lpstr>
      <vt:lpstr>Annual Awards Ceremony  The Philosophy Faculty of St. Philip’s College</vt:lpstr>
      <vt:lpstr>Annual Awards Ceremony  The Philosophy Faculty of St. Philip’s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Bravo!</vt:lpstr>
      <vt:lpstr>Bravo!</vt:lpstr>
      <vt:lpstr>Bravo!</vt:lpstr>
      <vt:lpstr>Bravo!</vt:lpstr>
      <vt:lpstr>Bravo!</vt:lpstr>
      <vt:lpstr>Bravo!</vt:lpstr>
      <vt:lpstr>Bravo!</vt:lpstr>
      <vt:lpstr>Bravo!</vt:lpstr>
      <vt:lpstr>Brava!</vt:lpstr>
      <vt:lpstr>Brava!</vt:lpstr>
      <vt:lpstr>Brava!</vt:lpstr>
      <vt:lpstr>Brava!</vt:lpstr>
      <vt:lpstr>Brava!</vt:lpstr>
      <vt:lpstr>Brava!</vt:lpstr>
      <vt:lpstr>Bravo!</vt:lpstr>
      <vt:lpstr>Bravo!</vt:lpstr>
      <vt:lpstr>Brava!</vt:lpstr>
      <vt:lpstr>Brava!</vt:lpstr>
      <vt:lpstr>Brava!</vt:lpstr>
      <vt:lpstr>Bravo!</vt:lpstr>
      <vt:lpstr>Bravo!</vt:lpstr>
      <vt:lpstr>Bravo!</vt:lpstr>
      <vt:lpstr>Bravo!</vt:lpstr>
      <vt:lpstr>Bravo!</vt:lpstr>
      <vt:lpstr>Save the Date!  May 26, 2024  50th Anniversary Celebration   The Philosophy Faculty of St. Philip’s College</vt:lpstr>
      <vt:lpstr>Annual Awards Ceremony  The Philosophy Faculty of St. Philip’s College</vt:lpstr>
      <vt:lpstr>Annual Awards Ceremony  The Philosophy Faculty of St. Philip’s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Ceremony  Philosophy</dc:title>
  <dc:creator>Andrew Hill</dc:creator>
  <cp:lastModifiedBy>Hill, Andrew</cp:lastModifiedBy>
  <cp:revision>118</cp:revision>
  <dcterms:created xsi:type="dcterms:W3CDTF">2020-12-03T01:29:17Z</dcterms:created>
  <dcterms:modified xsi:type="dcterms:W3CDTF">2023-12-13T19:01:53Z</dcterms:modified>
</cp:coreProperties>
</file>