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85" r:id="rId2"/>
    <p:sldId id="404" r:id="rId3"/>
    <p:sldId id="403" r:id="rId4"/>
    <p:sldId id="401" r:id="rId5"/>
    <p:sldId id="412" r:id="rId6"/>
    <p:sldId id="257" r:id="rId7"/>
    <p:sldId id="259" r:id="rId8"/>
    <p:sldId id="258" r:id="rId9"/>
    <p:sldId id="331" r:id="rId10"/>
    <p:sldId id="332" r:id="rId11"/>
    <p:sldId id="291" r:id="rId12"/>
    <p:sldId id="388" r:id="rId13"/>
    <p:sldId id="413" r:id="rId14"/>
    <p:sldId id="372" r:id="rId15"/>
    <p:sldId id="414" r:id="rId16"/>
    <p:sldId id="395" r:id="rId17"/>
    <p:sldId id="416" r:id="rId18"/>
    <p:sldId id="399" r:id="rId19"/>
    <p:sldId id="297" r:id="rId20"/>
    <p:sldId id="369" r:id="rId21"/>
    <p:sldId id="387" r:id="rId22"/>
    <p:sldId id="418" r:id="rId23"/>
    <p:sldId id="417" r:id="rId24"/>
    <p:sldId id="315" r:id="rId25"/>
    <p:sldId id="381" r:id="rId26"/>
    <p:sldId id="415" r:id="rId27"/>
    <p:sldId id="341" r:id="rId28"/>
    <p:sldId id="419" r:id="rId29"/>
    <p:sldId id="311" r:id="rId30"/>
    <p:sldId id="352" r:id="rId31"/>
    <p:sldId id="420" r:id="rId32"/>
    <p:sldId id="398" r:id="rId33"/>
    <p:sldId id="396" r:id="rId34"/>
    <p:sldId id="336" r:id="rId35"/>
    <p:sldId id="421" r:id="rId36"/>
    <p:sldId id="303" r:id="rId37"/>
    <p:sldId id="353" r:id="rId38"/>
    <p:sldId id="389" r:id="rId39"/>
    <p:sldId id="338" r:id="rId40"/>
    <p:sldId id="31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98" d="100"/>
          <a:sy n="98" d="100"/>
        </p:scale>
        <p:origin x="12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854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8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020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687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541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4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477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519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7768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135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1576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5/11/2023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088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5/11/2023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527440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philosophyawards.com/"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philosophyawards.com/" TargetMode="External"/><Relationship Id="rId7" Type="http://schemas.openxmlformats.org/officeDocument/2006/relationships/image" Target="../media/image78.jp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11.jpg"/><Relationship Id="rId11" Type="http://schemas.openxmlformats.org/officeDocument/2006/relationships/image" Target="../media/image4.PNG"/><Relationship Id="rId5" Type="http://schemas.openxmlformats.org/officeDocument/2006/relationships/image" Target="../media/image12.jpg"/><Relationship Id="rId10" Type="http://schemas.openxmlformats.org/officeDocument/2006/relationships/image" Target="../media/image3.PNG"/><Relationship Id="rId4" Type="http://schemas.openxmlformats.org/officeDocument/2006/relationships/image" Target="../media/image77.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C3F6829-570A-4A92-8005-040429993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3" y="0"/>
            <a:ext cx="11439533" cy="6858000"/>
          </a:xfrm>
          <a:prstGeom prst="rect">
            <a:avLst/>
          </a:prstGeom>
        </p:spPr>
      </p:pic>
      <p:sp useBgFill="1">
        <p:nvSpPr>
          <p:cNvPr id="13"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10;&#10;Description automatically generated">
            <a:extLst>
              <a:ext uri="{FF2B5EF4-FFF2-40B4-BE49-F238E27FC236}">
                <a16:creationId xmlns:a16="http://schemas.microsoft.com/office/drawing/2014/main" id="{A14CE952-420B-47B4-868E-43CCA1022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1" y="-226503"/>
            <a:ext cx="11902397" cy="7250083"/>
          </a:xfrm>
          <a:prstGeom prst="rect">
            <a:avLst/>
          </a:pr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4658355" y="4968194"/>
            <a:ext cx="5793152" cy="1629159"/>
          </a:xfrm>
        </p:spPr>
        <p:txBody>
          <a:bodyPr anchor="b">
            <a:normAutofit fontScale="90000"/>
          </a:bodyPr>
          <a:lstStyle/>
          <a:p>
            <a:pPr algn="ctr"/>
            <a:r>
              <a:rPr lang="en-US" sz="3600" i="0" dirty="0">
                <a:highlight>
                  <a:srgbClr val="FFFF00"/>
                </a:highlight>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pic>
        <p:nvPicPr>
          <p:cNvPr id="11" name="Picture 10" descr="Shape&#10;&#10;Description automatically generated">
            <a:extLst>
              <a:ext uri="{FF2B5EF4-FFF2-40B4-BE49-F238E27FC236}">
                <a16:creationId xmlns:a16="http://schemas.microsoft.com/office/drawing/2014/main" id="{563B1250-E244-9FAD-A384-E19AB3CED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59" y="1923193"/>
            <a:ext cx="2214872" cy="519185"/>
          </a:xfrm>
          <a:prstGeom prst="rect">
            <a:avLst/>
          </a:prstGeom>
        </p:spPr>
      </p:pic>
      <p:pic>
        <p:nvPicPr>
          <p:cNvPr id="14" name="Picture 13" descr="Shape, rectangle&#10;&#10;Description automatically generated">
            <a:extLst>
              <a:ext uri="{FF2B5EF4-FFF2-40B4-BE49-F238E27FC236}">
                <a16:creationId xmlns:a16="http://schemas.microsoft.com/office/drawing/2014/main" id="{2B191140-61ED-D187-B39D-E4505D2DD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9917" y="1923193"/>
            <a:ext cx="2214871" cy="532329"/>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F90DF297-8D06-1EBF-AAB2-FCFC0CD1A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1419" y="1938678"/>
            <a:ext cx="2214872" cy="519185"/>
          </a:xfrm>
          <a:prstGeom prst="rect">
            <a:avLst/>
          </a:prstGeom>
        </p:spPr>
      </p:pic>
      <p:sp>
        <p:nvSpPr>
          <p:cNvPr id="23" name="Oval 22">
            <a:extLst>
              <a:ext uri="{FF2B5EF4-FFF2-40B4-BE49-F238E27FC236}">
                <a16:creationId xmlns:a16="http://schemas.microsoft.com/office/drawing/2014/main" id="{737F0E2F-1121-8E7F-68D6-5C6C0892A48F}"/>
              </a:ext>
            </a:extLst>
          </p:cNvPr>
          <p:cNvSpPr/>
          <p:nvPr/>
        </p:nvSpPr>
        <p:spPr>
          <a:xfrm>
            <a:off x="706893" y="4392012"/>
            <a:ext cx="1810401" cy="1809572"/>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chemeClr val="tx1"/>
                </a:solidFill>
                <a:ea typeface="Calibri" panose="020F0502020204030204" pitchFamily="34" charset="0"/>
                <a:cs typeface="Times New Roman" panose="02020603050405020304" pitchFamily="18" charset="0"/>
              </a:rPr>
              <a:t>11 May</a:t>
            </a:r>
            <a:r>
              <a:rPr lang="en-US" sz="1400" b="1" dirty="0">
                <a:solidFill>
                  <a:schemeClr val="tx1"/>
                </a:solidFill>
                <a:effectLst/>
                <a:ea typeface="Calibri" panose="020F0502020204030204" pitchFamily="34" charset="0"/>
                <a:cs typeface="Times New Roman" panose="02020603050405020304" pitchFamily="18" charset="0"/>
              </a:rPr>
              <a:t> 2023</a:t>
            </a:r>
          </a:p>
        </p:txBody>
      </p:sp>
      <p:pic>
        <p:nvPicPr>
          <p:cNvPr id="5" name="Picture 4">
            <a:extLst>
              <a:ext uri="{FF2B5EF4-FFF2-40B4-BE49-F238E27FC236}">
                <a16:creationId xmlns:a16="http://schemas.microsoft.com/office/drawing/2014/main" id="{798235A9-7EDF-4896-90E4-D6F97526B3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936" y="113284"/>
            <a:ext cx="1276118" cy="1696657"/>
          </a:xfrm>
          <a:prstGeom prst="rect">
            <a:avLst/>
          </a:prstGeom>
        </p:spPr>
      </p:pic>
      <p:pic>
        <p:nvPicPr>
          <p:cNvPr id="12" name="Picture 11">
            <a:extLst>
              <a:ext uri="{FF2B5EF4-FFF2-40B4-BE49-F238E27FC236}">
                <a16:creationId xmlns:a16="http://schemas.microsoft.com/office/drawing/2014/main" id="{A676BF0B-2377-4E1D-84BC-696655106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8943" y="117803"/>
            <a:ext cx="1216818" cy="1692138"/>
          </a:xfrm>
          <a:prstGeom prst="rect">
            <a:avLst/>
          </a:prstGeom>
        </p:spPr>
      </p:pic>
      <p:pic>
        <p:nvPicPr>
          <p:cNvPr id="19" name="Picture 18">
            <a:extLst>
              <a:ext uri="{FF2B5EF4-FFF2-40B4-BE49-F238E27FC236}">
                <a16:creationId xmlns:a16="http://schemas.microsoft.com/office/drawing/2014/main" id="{8B874C42-50BA-4659-857E-B07279D50B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5562" y="113284"/>
            <a:ext cx="1337573" cy="1725572"/>
          </a:xfrm>
          <a:prstGeom prst="rect">
            <a:avLst/>
          </a:prstGeom>
        </p:spPr>
      </p:pic>
    </p:spTree>
    <p:extLst>
      <p:ext uri="{BB962C8B-B14F-4D97-AF65-F5344CB8AC3E}">
        <p14:creationId xmlns:p14="http://schemas.microsoft.com/office/powerpoint/2010/main" val="394893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b="1" dirty="0">
                <a:highlight>
                  <a:srgbClr val="FFFF00"/>
                </a:highlight>
              </a:rPr>
              <a:t>The QEP Program</a:t>
            </a:r>
            <a:r>
              <a:rPr lang="en-US" dirty="0"/>
              <a:t>,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22915CE4-0299-4FCD-8622-07FF5DED2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623" y="1023456"/>
            <a:ext cx="6006519" cy="4504889"/>
          </a:xfrm>
          <a:prstGeom prst="rect">
            <a:avLst/>
          </a:prstGeom>
        </p:spPr>
      </p:pic>
      <p:pic>
        <p:nvPicPr>
          <p:cNvPr id="9" name="Picture 8" descr="Text&#10;&#10;Description automatically generated">
            <a:extLst>
              <a:ext uri="{FF2B5EF4-FFF2-40B4-BE49-F238E27FC236}">
                <a16:creationId xmlns:a16="http://schemas.microsoft.com/office/drawing/2014/main" id="{B67359B9-5E7F-4A24-8721-1C5A1F61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659" y="1023456"/>
            <a:ext cx="2732347" cy="5025006"/>
          </a:xfrm>
          <a:prstGeom prst="rect">
            <a:avLst/>
          </a:prstGeom>
        </p:spPr>
      </p:pic>
    </p:spTree>
    <p:extLst>
      <p:ext uri="{BB962C8B-B14F-4D97-AF65-F5344CB8AC3E}">
        <p14:creationId xmlns:p14="http://schemas.microsoft.com/office/powerpoint/2010/main" val="3720576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b="1" dirty="0">
                <a:highlight>
                  <a:srgbClr val="FFFF00"/>
                </a:highlight>
              </a:rPr>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02F1078-5FA8-4E3C-B18D-B2FA22A90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0"/>
            <a:ext cx="3125177" cy="790139"/>
          </a:xfrm>
          <a:prstGeom prst="rect">
            <a:avLst/>
          </a:prstGeom>
        </p:spPr>
      </p:pic>
      <p:sp>
        <p:nvSpPr>
          <p:cNvPr id="19" name="Oval 18">
            <a:extLst>
              <a:ext uri="{FF2B5EF4-FFF2-40B4-BE49-F238E27FC236}">
                <a16:creationId xmlns:a16="http://schemas.microsoft.com/office/drawing/2014/main" id="{099F7BD5-7278-420D-8ACD-2073B834CAC9}"/>
              </a:ext>
            </a:extLst>
          </p:cNvPr>
          <p:cNvSpPr/>
          <p:nvPr/>
        </p:nvSpPr>
        <p:spPr>
          <a:xfrm>
            <a:off x="6598989" y="4218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Intercollegiate Civil Disagreement Partnership</a:t>
            </a:r>
          </a:p>
        </p:txBody>
      </p:sp>
      <p:pic>
        <p:nvPicPr>
          <p:cNvPr id="20" name="Picture 19" descr="Text, chat or text message&#10;&#10;Description automatically generated">
            <a:extLst>
              <a:ext uri="{FF2B5EF4-FFF2-40B4-BE49-F238E27FC236}">
                <a16:creationId xmlns:a16="http://schemas.microsoft.com/office/drawing/2014/main" id="{DDCC16E4-8323-4501-B5FD-03F2DD297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645" y="2252492"/>
            <a:ext cx="3201811" cy="4401115"/>
          </a:xfrm>
          <a:prstGeom prst="rect">
            <a:avLst/>
          </a:prstGeom>
        </p:spPr>
      </p:pic>
      <p:pic>
        <p:nvPicPr>
          <p:cNvPr id="22" name="Picture 21" descr="Diagram&#10;&#10;Description automatically generated">
            <a:extLst>
              <a:ext uri="{FF2B5EF4-FFF2-40B4-BE49-F238E27FC236}">
                <a16:creationId xmlns:a16="http://schemas.microsoft.com/office/drawing/2014/main" id="{FC129F41-534F-4692-9198-17267FDFC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321" y="2170778"/>
            <a:ext cx="2848795" cy="4401115"/>
          </a:xfrm>
          <a:prstGeom prst="rect">
            <a:avLst/>
          </a:prstGeom>
        </p:spPr>
      </p:pic>
    </p:spTree>
    <p:extLst>
      <p:ext uri="{BB962C8B-B14F-4D97-AF65-F5344CB8AC3E}">
        <p14:creationId xmlns:p14="http://schemas.microsoft.com/office/powerpoint/2010/main" val="347996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5" name="Picture 4" descr="A picture containing text, outdoor, building, rock&#10;&#10;Description automatically generated">
            <a:extLst>
              <a:ext uri="{FF2B5EF4-FFF2-40B4-BE49-F238E27FC236}">
                <a16:creationId xmlns:a16="http://schemas.microsoft.com/office/drawing/2014/main" id="{379B7F0D-C15F-4066-9644-F6B7DE6CA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355" y="1707466"/>
            <a:ext cx="8971037" cy="4286373"/>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F34619C-1063-4920-B260-068DC8A861A8}"/>
              </a:ext>
            </a:extLst>
          </p:cNvPr>
          <p:cNvPicPr>
            <a:picLocks noChangeAspect="1"/>
          </p:cNvPicPr>
          <p:nvPr/>
        </p:nvPicPr>
        <p:blipFill>
          <a:blip r:embed="rId3"/>
          <a:stretch>
            <a:fillRect/>
          </a:stretch>
        </p:blipFill>
        <p:spPr>
          <a:xfrm>
            <a:off x="524313" y="5109973"/>
            <a:ext cx="4609750" cy="1224258"/>
          </a:xfrm>
          <a:prstGeom prst="rect">
            <a:avLst/>
          </a:prstGeom>
        </p:spPr>
      </p:pic>
    </p:spTree>
    <p:extLst>
      <p:ext uri="{BB962C8B-B14F-4D97-AF65-F5344CB8AC3E}">
        <p14:creationId xmlns:p14="http://schemas.microsoft.com/office/powerpoint/2010/main" val="414214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6" name="Picture 5">
            <a:extLst>
              <a:ext uri="{FF2B5EF4-FFF2-40B4-BE49-F238E27FC236}">
                <a16:creationId xmlns:a16="http://schemas.microsoft.com/office/drawing/2014/main" id="{EF34619C-1063-4920-B260-068DC8A861A8}"/>
              </a:ext>
            </a:extLst>
          </p:cNvPr>
          <p:cNvPicPr>
            <a:picLocks noChangeAspect="1"/>
          </p:cNvPicPr>
          <p:nvPr/>
        </p:nvPicPr>
        <p:blipFill>
          <a:blip r:embed="rId2"/>
          <a:stretch>
            <a:fillRect/>
          </a:stretch>
        </p:blipFill>
        <p:spPr>
          <a:xfrm>
            <a:off x="524313" y="5109973"/>
            <a:ext cx="4609750" cy="1224258"/>
          </a:xfrm>
          <a:prstGeom prst="rect">
            <a:avLst/>
          </a:prstGeom>
        </p:spPr>
      </p:pic>
      <p:pic>
        <p:nvPicPr>
          <p:cNvPr id="7" name="Picture 6">
            <a:extLst>
              <a:ext uri="{FF2B5EF4-FFF2-40B4-BE49-F238E27FC236}">
                <a16:creationId xmlns:a16="http://schemas.microsoft.com/office/drawing/2014/main" id="{3AC0FA13-D9AB-4CF2-B773-424356AAE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12" y="1707466"/>
            <a:ext cx="9307224" cy="5039428"/>
          </a:xfrm>
          <a:prstGeom prst="rect">
            <a:avLst/>
          </a:prstGeom>
        </p:spPr>
      </p:pic>
      <p:sp>
        <p:nvSpPr>
          <p:cNvPr id="9" name="Oval 8">
            <a:extLst>
              <a:ext uri="{FF2B5EF4-FFF2-40B4-BE49-F238E27FC236}">
                <a16:creationId xmlns:a16="http://schemas.microsoft.com/office/drawing/2014/main" id="{9C85E9E2-A00F-451F-A86B-E03328C7AF0C}"/>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894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9" name="Picture 8">
            <a:extLst>
              <a:ext uri="{FF2B5EF4-FFF2-40B4-BE49-F238E27FC236}">
                <a16:creationId xmlns:a16="http://schemas.microsoft.com/office/drawing/2014/main" id="{21B17023-50DF-4053-B4D0-736144FB9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621" y="1379275"/>
            <a:ext cx="6795763" cy="5096822"/>
          </a:xfrm>
          <a:prstGeom prst="rect">
            <a:avLst/>
          </a:prstGeom>
        </p:spPr>
      </p:pic>
      <p:pic>
        <p:nvPicPr>
          <p:cNvPr id="1026" name="Picture 2" descr="https://www.philosophyawards.com/uploads/1/3/2/9/13292750/jen-herringdine_orig.jpg">
            <a:extLst>
              <a:ext uri="{FF2B5EF4-FFF2-40B4-BE49-F238E27FC236}">
                <a16:creationId xmlns:a16="http://schemas.microsoft.com/office/drawing/2014/main" id="{C28F351A-2A1C-4D99-A8A9-86E98EED4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12" y="1379275"/>
            <a:ext cx="4055041" cy="509682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4383950-F2D4-4AB7-B831-2685633244E2}"/>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695E897-FBE7-46E5-A4FE-0DAF42D8472D}"/>
              </a:ext>
            </a:extLst>
          </p:cNvPr>
          <p:cNvPicPr>
            <a:picLocks noChangeAspect="1"/>
          </p:cNvPicPr>
          <p:nvPr/>
        </p:nvPicPr>
        <p:blipFill>
          <a:blip r:embed="rId4"/>
          <a:stretch>
            <a:fillRect/>
          </a:stretch>
        </p:blipFill>
        <p:spPr>
          <a:xfrm>
            <a:off x="3094839" y="5633742"/>
            <a:ext cx="4609750" cy="1224258"/>
          </a:xfrm>
          <a:prstGeom prst="rect">
            <a:avLst/>
          </a:prstGeom>
        </p:spPr>
      </p:pic>
    </p:spTree>
    <p:extLst>
      <p:ext uri="{BB962C8B-B14F-4D97-AF65-F5344CB8AC3E}">
        <p14:creationId xmlns:p14="http://schemas.microsoft.com/office/powerpoint/2010/main" val="1083481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5" name="Picture 4">
            <a:extLst>
              <a:ext uri="{FF2B5EF4-FFF2-40B4-BE49-F238E27FC236}">
                <a16:creationId xmlns:a16="http://schemas.microsoft.com/office/drawing/2014/main" id="{FDE4329B-1EDD-43C4-BD70-8647D4B9F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88" y="1718261"/>
            <a:ext cx="9019456" cy="3522782"/>
          </a:xfrm>
          <a:prstGeom prst="rect">
            <a:avLst/>
          </a:prstGeom>
        </p:spPr>
      </p:pic>
      <p:pic>
        <p:nvPicPr>
          <p:cNvPr id="10" name="Picture 9">
            <a:extLst>
              <a:ext uri="{FF2B5EF4-FFF2-40B4-BE49-F238E27FC236}">
                <a16:creationId xmlns:a16="http://schemas.microsoft.com/office/drawing/2014/main" id="{892A45AD-32B1-457F-9360-24B8B6E8E0D2}"/>
              </a:ext>
            </a:extLst>
          </p:cNvPr>
          <p:cNvPicPr>
            <a:picLocks noChangeAspect="1"/>
          </p:cNvPicPr>
          <p:nvPr/>
        </p:nvPicPr>
        <p:blipFill>
          <a:blip r:embed="rId3"/>
          <a:stretch>
            <a:fillRect/>
          </a:stretch>
        </p:blipFill>
        <p:spPr>
          <a:xfrm>
            <a:off x="2927758" y="4843277"/>
            <a:ext cx="4609750" cy="1224258"/>
          </a:xfrm>
          <a:prstGeom prst="rect">
            <a:avLst/>
          </a:prstGeom>
        </p:spPr>
      </p:pic>
      <p:sp>
        <p:nvSpPr>
          <p:cNvPr id="11" name="Oval 10">
            <a:extLst>
              <a:ext uri="{FF2B5EF4-FFF2-40B4-BE49-F238E27FC236}">
                <a16:creationId xmlns:a16="http://schemas.microsoft.com/office/drawing/2014/main" id="{B6D0DDA1-5A41-4666-92E6-216912FB2F44}"/>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318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7" name="Picture 6" descr="A picture containing text, sky, outdoor, city&#10;&#10;Description automatically generated">
            <a:extLst>
              <a:ext uri="{FF2B5EF4-FFF2-40B4-BE49-F238E27FC236}">
                <a16:creationId xmlns:a16="http://schemas.microsoft.com/office/drawing/2014/main" id="{E9A27F14-0FA2-01A6-D8DB-CC61B8AA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998" y="1832512"/>
            <a:ext cx="9446004" cy="3760470"/>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119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5" name="Picture 4">
            <a:extLst>
              <a:ext uri="{FF2B5EF4-FFF2-40B4-BE49-F238E27FC236}">
                <a16:creationId xmlns:a16="http://schemas.microsoft.com/office/drawing/2014/main" id="{69CCBA56-334D-410C-8E0D-4A74B5925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983" y="1548523"/>
            <a:ext cx="7758033" cy="4615539"/>
          </a:xfrm>
          <a:prstGeom prst="rect">
            <a:avLst/>
          </a:prstGeom>
        </p:spPr>
      </p:pic>
      <p:sp>
        <p:nvSpPr>
          <p:cNvPr id="9" name="Oval 8">
            <a:extLst>
              <a:ext uri="{FF2B5EF4-FFF2-40B4-BE49-F238E27FC236}">
                <a16:creationId xmlns:a16="http://schemas.microsoft.com/office/drawing/2014/main" id="{7311ACFB-9B52-4DB5-AB80-76C3B4B7D9E5}"/>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40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08F3E7C-B3D1-F7D5-8026-CFFB35351CDB}"/>
              </a:ext>
            </a:extLst>
          </p:cNvPr>
          <p:cNvPicPr>
            <a:picLocks noChangeAspect="1"/>
          </p:cNvPicPr>
          <p:nvPr/>
        </p:nvPicPr>
        <p:blipFill>
          <a:blip r:embed="rId2"/>
          <a:stretch>
            <a:fillRect/>
          </a:stretch>
        </p:blipFill>
        <p:spPr>
          <a:xfrm>
            <a:off x="487470" y="5126793"/>
            <a:ext cx="4609750" cy="1224258"/>
          </a:xfrm>
          <a:prstGeom prst="rect">
            <a:avLst/>
          </a:prstGeom>
        </p:spPr>
      </p:pic>
      <p:pic>
        <p:nvPicPr>
          <p:cNvPr id="5" name="Picture 4">
            <a:extLst>
              <a:ext uri="{FF2B5EF4-FFF2-40B4-BE49-F238E27FC236}">
                <a16:creationId xmlns:a16="http://schemas.microsoft.com/office/drawing/2014/main" id="{AD61E39D-FA8F-4100-8BD1-D27C11D12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234" y="1566602"/>
            <a:ext cx="3629532" cy="3724795"/>
          </a:xfrm>
          <a:prstGeom prst="rect">
            <a:avLst/>
          </a:prstGeom>
        </p:spPr>
      </p:pic>
    </p:spTree>
    <p:extLst>
      <p:ext uri="{BB962C8B-B14F-4D97-AF65-F5344CB8AC3E}">
        <p14:creationId xmlns:p14="http://schemas.microsoft.com/office/powerpoint/2010/main" val="2019054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4F9679A-E299-486D-8438-1BB4FC4E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918" y="1348948"/>
            <a:ext cx="5462518" cy="5127149"/>
          </a:xfrm>
          <a:prstGeom prst="rect">
            <a:avLst/>
          </a:prstGeom>
        </p:spPr>
      </p:pic>
      <p:pic>
        <p:nvPicPr>
          <p:cNvPr id="9" name="Picture 8">
            <a:extLst>
              <a:ext uri="{FF2B5EF4-FFF2-40B4-BE49-F238E27FC236}">
                <a16:creationId xmlns:a16="http://schemas.microsoft.com/office/drawing/2014/main" id="{F82C77B2-6FCF-4927-A9AD-46824863F0BE}"/>
              </a:ext>
            </a:extLst>
          </p:cNvPr>
          <p:cNvPicPr>
            <a:picLocks noChangeAspect="1"/>
          </p:cNvPicPr>
          <p:nvPr/>
        </p:nvPicPr>
        <p:blipFill>
          <a:blip r:embed="rId3"/>
          <a:stretch>
            <a:fillRect/>
          </a:stretch>
        </p:blipFill>
        <p:spPr>
          <a:xfrm>
            <a:off x="524313" y="5109973"/>
            <a:ext cx="4609750" cy="1224258"/>
          </a:xfrm>
          <a:prstGeom prst="rect">
            <a:avLst/>
          </a:prstGeom>
        </p:spPr>
      </p:pic>
    </p:spTree>
    <p:extLst>
      <p:ext uri="{BB962C8B-B14F-4D97-AF65-F5344CB8AC3E}">
        <p14:creationId xmlns:p14="http://schemas.microsoft.com/office/powerpoint/2010/main" val="38481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2AF0A680-0661-97A0-A66C-EC8BB6FF3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92" y="170688"/>
            <a:ext cx="8045215" cy="6516624"/>
          </a:xfrm>
          <a:prstGeom prst="rect">
            <a:avLst/>
          </a:prstGeom>
        </p:spPr>
      </p:pic>
    </p:spTree>
    <p:extLst>
      <p:ext uri="{BB962C8B-B14F-4D97-AF65-F5344CB8AC3E}">
        <p14:creationId xmlns:p14="http://schemas.microsoft.com/office/powerpoint/2010/main" val="412706579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normAutofit/>
          </a:bodyPr>
          <a:lstStyle/>
          <a:p>
            <a:r>
              <a:rPr lang="en-US" sz="2800"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5" name="Picture 4">
            <a:extLst>
              <a:ext uri="{FF2B5EF4-FFF2-40B4-BE49-F238E27FC236}">
                <a16:creationId xmlns:a16="http://schemas.microsoft.com/office/drawing/2014/main" id="{5777C96C-DB09-4078-A572-5B0D224BB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633" y="1430093"/>
            <a:ext cx="4006784" cy="4904137"/>
          </a:xfrm>
          <a:prstGeom prst="rect">
            <a:avLst/>
          </a:prstGeom>
        </p:spPr>
      </p:pic>
      <p:pic>
        <p:nvPicPr>
          <p:cNvPr id="6" name="Picture 5">
            <a:extLst>
              <a:ext uri="{FF2B5EF4-FFF2-40B4-BE49-F238E27FC236}">
                <a16:creationId xmlns:a16="http://schemas.microsoft.com/office/drawing/2014/main" id="{40B1FD33-1DDD-4CBF-A996-A639A2254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7" y="1430093"/>
            <a:ext cx="5640026" cy="4904137"/>
          </a:xfrm>
          <a:prstGeom prst="rect">
            <a:avLst/>
          </a:prstGeom>
        </p:spPr>
      </p:pic>
      <p:pic>
        <p:nvPicPr>
          <p:cNvPr id="10" name="Picture 9">
            <a:extLst>
              <a:ext uri="{FF2B5EF4-FFF2-40B4-BE49-F238E27FC236}">
                <a16:creationId xmlns:a16="http://schemas.microsoft.com/office/drawing/2014/main" id="{551010DB-E13D-407E-B355-9D8ECFBBFFE4}"/>
              </a:ext>
            </a:extLst>
          </p:cNvPr>
          <p:cNvPicPr>
            <a:picLocks noChangeAspect="1"/>
          </p:cNvPicPr>
          <p:nvPr/>
        </p:nvPicPr>
        <p:blipFill>
          <a:blip r:embed="rId4"/>
          <a:stretch>
            <a:fillRect/>
          </a:stretch>
        </p:blipFill>
        <p:spPr>
          <a:xfrm>
            <a:off x="3121493" y="5427907"/>
            <a:ext cx="4609750" cy="1224258"/>
          </a:xfrm>
          <a:prstGeom prst="rect">
            <a:avLst/>
          </a:prstGeom>
        </p:spPr>
      </p:pic>
    </p:spTree>
    <p:extLst>
      <p:ext uri="{BB962C8B-B14F-4D97-AF65-F5344CB8AC3E}">
        <p14:creationId xmlns:p14="http://schemas.microsoft.com/office/powerpoint/2010/main" val="57229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13" name="Picture 12">
            <a:extLst>
              <a:ext uri="{FF2B5EF4-FFF2-40B4-BE49-F238E27FC236}">
                <a16:creationId xmlns:a16="http://schemas.microsoft.com/office/drawing/2014/main" id="{1B305032-94B4-47F7-9BB8-27D42107A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061" y="1707466"/>
            <a:ext cx="8325424" cy="4321544"/>
          </a:xfrm>
          <a:prstGeom prst="rect">
            <a:avLst/>
          </a:prstGeom>
        </p:spPr>
      </p:pic>
      <p:sp>
        <p:nvSpPr>
          <p:cNvPr id="15" name="Oval 14">
            <a:extLst>
              <a:ext uri="{FF2B5EF4-FFF2-40B4-BE49-F238E27FC236}">
                <a16:creationId xmlns:a16="http://schemas.microsoft.com/office/drawing/2014/main" id="{FBE1B19C-CD9E-4D47-A5CD-CF4518A62200}"/>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99132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6" name="Picture 5">
            <a:extLst>
              <a:ext uri="{FF2B5EF4-FFF2-40B4-BE49-F238E27FC236}">
                <a16:creationId xmlns:a16="http://schemas.microsoft.com/office/drawing/2014/main" id="{F6F9A18F-A7C3-45FB-80E5-DDDA67A77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061" y="1600708"/>
            <a:ext cx="7421216" cy="4560874"/>
          </a:xfrm>
          <a:prstGeom prst="rect">
            <a:avLst/>
          </a:prstGeom>
        </p:spPr>
      </p:pic>
      <p:sp>
        <p:nvSpPr>
          <p:cNvPr id="10" name="Oval 9">
            <a:extLst>
              <a:ext uri="{FF2B5EF4-FFF2-40B4-BE49-F238E27FC236}">
                <a16:creationId xmlns:a16="http://schemas.microsoft.com/office/drawing/2014/main" id="{CBCB5F19-F649-4D8E-B2F7-4FE22791BC9D}"/>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286334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4" y="3682767"/>
            <a:ext cx="2962671" cy="2962671"/>
          </a:xfrm>
          <a:prstGeom prst="rect">
            <a:avLst/>
          </a:prstGeom>
        </p:spPr>
      </p:pic>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7" name="Picture 6">
            <a:extLst>
              <a:ext uri="{FF2B5EF4-FFF2-40B4-BE49-F238E27FC236}">
                <a16:creationId xmlns:a16="http://schemas.microsoft.com/office/drawing/2014/main" id="{429B4A0F-34DC-4787-9B22-4D84EC9CE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638" y="1509089"/>
            <a:ext cx="4230848" cy="5288560"/>
          </a:xfrm>
          <a:prstGeom prst="rect">
            <a:avLst/>
          </a:prstGeom>
        </p:spPr>
      </p:pic>
    </p:spTree>
    <p:extLst>
      <p:ext uri="{BB962C8B-B14F-4D97-AF65-F5344CB8AC3E}">
        <p14:creationId xmlns:p14="http://schemas.microsoft.com/office/powerpoint/2010/main" val="3562808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sp>
        <p:nvSpPr>
          <p:cNvPr id="10" name="TextBox 9">
            <a:extLst>
              <a:ext uri="{FF2B5EF4-FFF2-40B4-BE49-F238E27FC236}">
                <a16:creationId xmlns:a16="http://schemas.microsoft.com/office/drawing/2014/main" id="{CBF6FA0E-D038-4F1E-B7DF-9B1592C7F421}"/>
              </a:ext>
            </a:extLst>
          </p:cNvPr>
          <p:cNvSpPr txBox="1"/>
          <p:nvPr/>
        </p:nvSpPr>
        <p:spPr>
          <a:xfrm>
            <a:off x="455863" y="2246153"/>
            <a:ext cx="4334251" cy="3970318"/>
          </a:xfrm>
          <a:prstGeom prst="rect">
            <a:avLst/>
          </a:prstGeom>
          <a:noFill/>
        </p:spPr>
        <p:txBody>
          <a:bodyPr wrap="square" rtlCol="0">
            <a:spAutoFit/>
          </a:bodyPr>
          <a:lstStyle/>
          <a:p>
            <a:r>
              <a:rPr lang="en-US" dirty="0"/>
              <a:t>This award is presented on occasion for outstanding academic contributions to the students, faculty, and staff of St. Philip's College and for dedicated professional service to Greater San Antonio Community and the State of Texas through the Senator J. William Fulbright Scholarship Program.</a:t>
            </a:r>
          </a:p>
          <a:p>
            <a:endParaRPr lang="en-US" dirty="0"/>
          </a:p>
          <a:p>
            <a:r>
              <a:rPr lang="en-US" dirty="0"/>
              <a:t>This year’s recipient is </a:t>
            </a:r>
            <a:r>
              <a:rPr lang="en-US" b="1" dirty="0">
                <a:highlight>
                  <a:srgbClr val="FFFF00"/>
                </a:highlight>
              </a:rPr>
              <a:t>Susanna Alford</a:t>
            </a:r>
            <a:r>
              <a:rPr lang="en-US" dirty="0"/>
              <a:t>, the long-standing student volunteer behind the San Antonio Chapter of the Fulbright Association.</a:t>
            </a:r>
          </a:p>
        </p:txBody>
      </p:sp>
      <p:pic>
        <p:nvPicPr>
          <p:cNvPr id="5" name="Picture 4">
            <a:extLst>
              <a:ext uri="{FF2B5EF4-FFF2-40B4-BE49-F238E27FC236}">
                <a16:creationId xmlns:a16="http://schemas.microsoft.com/office/drawing/2014/main" id="{A17B33E3-C2F0-4E20-A084-C89BF29BD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827" y="1302856"/>
            <a:ext cx="4109732" cy="5479643"/>
          </a:xfrm>
          <a:prstGeom prst="rect">
            <a:avLst/>
          </a:prstGeom>
        </p:spPr>
      </p:pic>
      <p:sp>
        <p:nvSpPr>
          <p:cNvPr id="9" name="Oval 8">
            <a:extLst>
              <a:ext uri="{FF2B5EF4-FFF2-40B4-BE49-F238E27FC236}">
                <a16:creationId xmlns:a16="http://schemas.microsoft.com/office/drawing/2014/main" id="{B62C5CCB-9BFE-459D-A997-AB8B4566F362}"/>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13072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p:txBody>
      </p:sp>
      <p:pic>
        <p:nvPicPr>
          <p:cNvPr id="10" name="Picture 9">
            <a:extLst>
              <a:ext uri="{FF2B5EF4-FFF2-40B4-BE49-F238E27FC236}">
                <a16:creationId xmlns:a16="http://schemas.microsoft.com/office/drawing/2014/main" id="{E49770BE-CC51-43B6-C4F3-7A91A3F6D7E1}"/>
              </a:ext>
            </a:extLst>
          </p:cNvPr>
          <p:cNvPicPr>
            <a:picLocks noChangeAspect="1"/>
          </p:cNvPicPr>
          <p:nvPr/>
        </p:nvPicPr>
        <p:blipFill>
          <a:blip r:embed="rId2"/>
          <a:stretch>
            <a:fillRect/>
          </a:stretch>
        </p:blipFill>
        <p:spPr>
          <a:xfrm>
            <a:off x="141914" y="3672575"/>
            <a:ext cx="2962913" cy="2962913"/>
          </a:xfrm>
          <a:prstGeom prst="rect">
            <a:avLst/>
          </a:prstGeom>
        </p:spPr>
      </p:pic>
      <p:pic>
        <p:nvPicPr>
          <p:cNvPr id="6" name="Picture 5">
            <a:extLst>
              <a:ext uri="{FF2B5EF4-FFF2-40B4-BE49-F238E27FC236}">
                <a16:creationId xmlns:a16="http://schemas.microsoft.com/office/drawing/2014/main" id="{96974EE0-58A6-4223-9EFA-85BCF7201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143" y="1335531"/>
            <a:ext cx="5685711" cy="5145168"/>
          </a:xfrm>
          <a:prstGeom prst="rect">
            <a:avLst/>
          </a:prstGeom>
        </p:spPr>
      </p:pic>
      <p:sp>
        <p:nvSpPr>
          <p:cNvPr id="11" name="Oval 10">
            <a:extLst>
              <a:ext uri="{FF2B5EF4-FFF2-40B4-BE49-F238E27FC236}">
                <a16:creationId xmlns:a16="http://schemas.microsoft.com/office/drawing/2014/main" id="{70BD10D5-1A57-4719-8EF1-76C33976CCD1}"/>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40880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p:txBody>
      </p:sp>
      <p:pic>
        <p:nvPicPr>
          <p:cNvPr id="5" name="Picture 4">
            <a:extLst>
              <a:ext uri="{FF2B5EF4-FFF2-40B4-BE49-F238E27FC236}">
                <a16:creationId xmlns:a16="http://schemas.microsoft.com/office/drawing/2014/main" id="{59A3A73C-272C-4FF1-9ED6-BC3DD7E38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942" y="1752967"/>
            <a:ext cx="3677246" cy="3677246"/>
          </a:xfrm>
          <a:prstGeom prst="rect">
            <a:avLst/>
          </a:prstGeom>
        </p:spPr>
      </p:pic>
      <p:pic>
        <p:nvPicPr>
          <p:cNvPr id="8" name="Picture 7">
            <a:extLst>
              <a:ext uri="{FF2B5EF4-FFF2-40B4-BE49-F238E27FC236}">
                <a16:creationId xmlns:a16="http://schemas.microsoft.com/office/drawing/2014/main" id="{9BC69114-6588-448D-9A93-1F52C943522D}"/>
              </a:ext>
            </a:extLst>
          </p:cNvPr>
          <p:cNvPicPr>
            <a:picLocks noChangeAspect="1"/>
          </p:cNvPicPr>
          <p:nvPr/>
        </p:nvPicPr>
        <p:blipFill>
          <a:blip r:embed="rId3"/>
          <a:stretch>
            <a:fillRect/>
          </a:stretch>
        </p:blipFill>
        <p:spPr>
          <a:xfrm>
            <a:off x="3094839" y="5475714"/>
            <a:ext cx="4609750" cy="1224258"/>
          </a:xfrm>
          <a:prstGeom prst="rect">
            <a:avLst/>
          </a:prstGeom>
        </p:spPr>
      </p:pic>
      <p:pic>
        <p:nvPicPr>
          <p:cNvPr id="6" name="Picture 5">
            <a:extLst>
              <a:ext uri="{FF2B5EF4-FFF2-40B4-BE49-F238E27FC236}">
                <a16:creationId xmlns:a16="http://schemas.microsoft.com/office/drawing/2014/main" id="{EEC0798A-7A5A-4950-8616-8F7DA808D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82" y="1738617"/>
            <a:ext cx="4431081" cy="3677245"/>
          </a:xfrm>
          <a:prstGeom prst="rect">
            <a:avLst/>
          </a:prstGeom>
        </p:spPr>
      </p:pic>
      <p:sp>
        <p:nvSpPr>
          <p:cNvPr id="11" name="Oval 10">
            <a:extLst>
              <a:ext uri="{FF2B5EF4-FFF2-40B4-BE49-F238E27FC236}">
                <a16:creationId xmlns:a16="http://schemas.microsoft.com/office/drawing/2014/main" id="{5D50C7F5-CD5F-4790-BF1D-AF8F5F570CDD}"/>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279985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2023 International Education Award</a:t>
            </a:r>
          </a:p>
          <a:p>
            <a:pPr marL="0" indent="0" algn="ctr">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DA65EC0D-FBE8-45DF-A722-7E12F3ED0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80" y="1707466"/>
            <a:ext cx="8835867" cy="4765885"/>
          </a:xfrm>
          <a:prstGeom prst="rect">
            <a:avLst/>
          </a:prstGeom>
        </p:spPr>
      </p:pic>
      <p:sp>
        <p:nvSpPr>
          <p:cNvPr id="10" name="Oval 9">
            <a:extLst>
              <a:ext uri="{FF2B5EF4-FFF2-40B4-BE49-F238E27FC236}">
                <a16:creationId xmlns:a16="http://schemas.microsoft.com/office/drawing/2014/main" id="{B2B5BEE9-4951-4F2D-B95A-8A118C0328AA}"/>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28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2023 International Education Award</a:t>
            </a:r>
          </a:p>
          <a:p>
            <a:pPr marL="0" indent="0" algn="ctr">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40442727-D5E6-495B-8EC4-4FC9EFAFB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056" y="1707466"/>
            <a:ext cx="7723887" cy="4508992"/>
          </a:xfrm>
          <a:prstGeom prst="rect">
            <a:avLst/>
          </a:prstGeom>
        </p:spPr>
      </p:pic>
      <p:sp>
        <p:nvSpPr>
          <p:cNvPr id="7" name="Oval 6">
            <a:extLst>
              <a:ext uri="{FF2B5EF4-FFF2-40B4-BE49-F238E27FC236}">
                <a16:creationId xmlns:a16="http://schemas.microsoft.com/office/drawing/2014/main" id="{CC5F31B4-A599-4D37-9F89-F90B9BF3FEB0}"/>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770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F1F032F9-AED4-49F8-82E5-D900BF6FCAA1}"/>
              </a:ext>
            </a:extLst>
          </p:cNvPr>
          <p:cNvSpPr txBox="1"/>
          <p:nvPr/>
        </p:nvSpPr>
        <p:spPr>
          <a:xfrm>
            <a:off x="390322" y="1832512"/>
            <a:ext cx="5288830" cy="5139869"/>
          </a:xfrm>
          <a:prstGeom prst="rect">
            <a:avLst/>
          </a:prstGeom>
          <a:noFill/>
        </p:spPr>
        <p:txBody>
          <a:bodyPr wrap="square" rtlCol="0">
            <a:spAutoFit/>
          </a:bodyPr>
          <a:lstStyle/>
          <a:p>
            <a:pPr algn="just"/>
            <a:r>
              <a:rPr lang="en-US" dirty="0"/>
              <a:t>Once a year, the Philosophy Faculty at St. Philip’s College bestows an award on a member of our community for their work supporting international education or service.</a:t>
            </a:r>
          </a:p>
          <a:p>
            <a:pPr algn="just"/>
            <a:endParaRPr lang="en-US" dirty="0"/>
          </a:p>
          <a:p>
            <a:pPr algn="just"/>
            <a:r>
              <a:rPr lang="en-US" dirty="0"/>
              <a:t>This year’s recipient is </a:t>
            </a:r>
            <a:r>
              <a:rPr lang="en-US" sz="2000" b="1" dirty="0"/>
              <a:t>The San Antonio Peace Center</a:t>
            </a:r>
            <a:r>
              <a:rPr lang="en-US" dirty="0"/>
              <a:t>, our longstanding partner in international education.</a:t>
            </a:r>
          </a:p>
          <a:p>
            <a:pPr algn="just"/>
            <a:endParaRPr lang="en-US" dirty="0"/>
          </a:p>
          <a:p>
            <a:pPr algn="just"/>
            <a:r>
              <a:rPr lang="en-US" dirty="0"/>
              <a:t>Over the last 30 years, the San Antonio Peace Center has been at the forefront of peace and compassion advocacy and activism.  The volunteers have been at the center of protests, marches, demonstrations, seminars, workshops, and direct service actions with a wide range of community partners.</a:t>
            </a:r>
          </a:p>
          <a:p>
            <a:pPr algn="just"/>
            <a:endParaRPr lang="en-US" dirty="0"/>
          </a:p>
          <a:p>
            <a:pPr algn="just"/>
            <a:endParaRPr lang="en-US" dirty="0"/>
          </a:p>
        </p:txBody>
      </p:sp>
      <p:pic>
        <p:nvPicPr>
          <p:cNvPr id="2050" name="Picture 2" descr="https://www.philosophyawards.com/uploads/1/3/2/9/13292750/screenshot-20200113-181245-1-orig_orig.png">
            <a:extLst>
              <a:ext uri="{FF2B5EF4-FFF2-40B4-BE49-F238E27FC236}">
                <a16:creationId xmlns:a16="http://schemas.microsoft.com/office/drawing/2014/main" id="{32D72F73-F30B-4885-8ACF-9C5221B82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920061"/>
            <a:ext cx="5861320" cy="329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3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0316C0C0-51BF-E80E-5355-2801D0DF7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123" y="2005781"/>
            <a:ext cx="2369754" cy="3554631"/>
          </a:xfrm>
          <a:prstGeom prst="rect">
            <a:avLst/>
          </a:prstGeom>
        </p:spPr>
      </p:pic>
      <p:pic>
        <p:nvPicPr>
          <p:cNvPr id="3" name="Picture 2" descr="Logo&#10;&#10;Description automatically generated">
            <a:extLst>
              <a:ext uri="{FF2B5EF4-FFF2-40B4-BE49-F238E27FC236}">
                <a16:creationId xmlns:a16="http://schemas.microsoft.com/office/drawing/2014/main" id="{DFB2C7A8-077F-8152-A053-C74745BF9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647" y="872793"/>
            <a:ext cx="1539279" cy="153927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84F724-8F91-D9DC-BC3A-0CE1540F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588" y="1274320"/>
            <a:ext cx="1036584" cy="1462921"/>
          </a:xfrm>
          <a:prstGeom prst="rect">
            <a:avLst/>
          </a:prstGeom>
        </p:spPr>
      </p:pic>
      <p:pic>
        <p:nvPicPr>
          <p:cNvPr id="20" name="Picture 19">
            <a:extLst>
              <a:ext uri="{FF2B5EF4-FFF2-40B4-BE49-F238E27FC236}">
                <a16:creationId xmlns:a16="http://schemas.microsoft.com/office/drawing/2014/main" id="{A1E27057-7ECF-4B0C-AA5D-403F5045C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6718" y="5007544"/>
            <a:ext cx="1498564" cy="552868"/>
          </a:xfrm>
          <a:prstGeom prst="rect">
            <a:avLst/>
          </a:prstGeom>
        </p:spPr>
      </p:pic>
    </p:spTree>
    <p:extLst>
      <p:ext uri="{BB962C8B-B14F-4D97-AF65-F5344CB8AC3E}">
        <p14:creationId xmlns:p14="http://schemas.microsoft.com/office/powerpoint/2010/main" val="3637600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7" name="TextBox 6">
            <a:extLst>
              <a:ext uri="{FF2B5EF4-FFF2-40B4-BE49-F238E27FC236}">
                <a16:creationId xmlns:a16="http://schemas.microsoft.com/office/drawing/2014/main" id="{264C9416-6B53-1FCE-075C-BA3A72DEA666}"/>
              </a:ext>
            </a:extLst>
          </p:cNvPr>
          <p:cNvSpPr txBox="1"/>
          <p:nvPr/>
        </p:nvSpPr>
        <p:spPr>
          <a:xfrm>
            <a:off x="460217" y="1832512"/>
            <a:ext cx="4638237" cy="2862322"/>
          </a:xfrm>
          <a:prstGeom prst="rect">
            <a:avLst/>
          </a:prstGeom>
          <a:noFill/>
        </p:spPr>
        <p:txBody>
          <a:bodyPr wrap="square" rtlCol="0">
            <a:spAutoFit/>
          </a:bodyPr>
          <a:lstStyle/>
          <a:p>
            <a:pPr algn="just"/>
            <a:r>
              <a:rPr lang="en-US" dirty="0"/>
              <a:t>The Peace Center has also worked closely with the Fulbright Scholars-in-Residence who have come to St. Philip’s College, integrating them into their local work.  </a:t>
            </a:r>
          </a:p>
          <a:p>
            <a:pPr algn="just"/>
            <a:endParaRPr lang="en-US" dirty="0"/>
          </a:p>
          <a:p>
            <a:pPr algn="just"/>
            <a:r>
              <a:rPr lang="en-US" dirty="0"/>
              <a:t>The first couple from the Corrymeela Peace Center was Richard and Yvonne Naylor (2016), and they were followed by Derick and Dot Wilson (2019-2020).</a:t>
            </a:r>
          </a:p>
        </p:txBody>
      </p:sp>
      <p:pic>
        <p:nvPicPr>
          <p:cNvPr id="6" name="Picture 5">
            <a:extLst>
              <a:ext uri="{FF2B5EF4-FFF2-40B4-BE49-F238E27FC236}">
                <a16:creationId xmlns:a16="http://schemas.microsoft.com/office/drawing/2014/main" id="{4127CDF6-8072-4D85-8E39-53C9244E4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713" y="1914049"/>
            <a:ext cx="6098381" cy="4146094"/>
          </a:xfrm>
          <a:prstGeom prst="rect">
            <a:avLst/>
          </a:prstGeom>
        </p:spPr>
      </p:pic>
    </p:spTree>
    <p:extLst>
      <p:ext uri="{BB962C8B-B14F-4D97-AF65-F5344CB8AC3E}">
        <p14:creationId xmlns:p14="http://schemas.microsoft.com/office/powerpoint/2010/main" val="106311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7" name="TextBox 6">
            <a:extLst>
              <a:ext uri="{FF2B5EF4-FFF2-40B4-BE49-F238E27FC236}">
                <a16:creationId xmlns:a16="http://schemas.microsoft.com/office/drawing/2014/main" id="{264C9416-6B53-1FCE-075C-BA3A72DEA666}"/>
              </a:ext>
            </a:extLst>
          </p:cNvPr>
          <p:cNvSpPr txBox="1"/>
          <p:nvPr/>
        </p:nvSpPr>
        <p:spPr>
          <a:xfrm>
            <a:off x="460217" y="1832512"/>
            <a:ext cx="4638237" cy="2862322"/>
          </a:xfrm>
          <a:prstGeom prst="rect">
            <a:avLst/>
          </a:prstGeom>
          <a:noFill/>
        </p:spPr>
        <p:txBody>
          <a:bodyPr wrap="square" rtlCol="0">
            <a:spAutoFit/>
          </a:bodyPr>
          <a:lstStyle/>
          <a:p>
            <a:pPr algn="just"/>
            <a:r>
              <a:rPr lang="en-US" dirty="0"/>
              <a:t>The Peace Center has also worked closely with the Fulbright Scholars-in-Residence who have come to St. Philip’s College, integrating them into their local work.  </a:t>
            </a:r>
          </a:p>
          <a:p>
            <a:pPr algn="just"/>
            <a:endParaRPr lang="en-US" dirty="0"/>
          </a:p>
          <a:p>
            <a:pPr algn="just"/>
            <a:r>
              <a:rPr lang="en-US" dirty="0"/>
              <a:t>The first couple from the Corrymeela Peace Center was Richard and Yvonne Naylor (2016), and they were followed by Derick and Dot Wilson (2019-2020).</a:t>
            </a:r>
          </a:p>
        </p:txBody>
      </p:sp>
      <p:pic>
        <p:nvPicPr>
          <p:cNvPr id="3074" name="Picture 2" descr="https://www.philosophyawards.com/uploads/1/3/2/9/13292750/img-20191103-142949-orig_orig.jpg">
            <a:extLst>
              <a:ext uri="{FF2B5EF4-FFF2-40B4-BE49-F238E27FC236}">
                <a16:creationId xmlns:a16="http://schemas.microsoft.com/office/drawing/2014/main" id="{F4301F2A-B075-4CAF-B698-54B93EA1C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179" y="1832512"/>
            <a:ext cx="5781772" cy="433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77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5" name="TextBox 4">
            <a:extLst>
              <a:ext uri="{FF2B5EF4-FFF2-40B4-BE49-F238E27FC236}">
                <a16:creationId xmlns:a16="http://schemas.microsoft.com/office/drawing/2014/main" id="{25EAC4E9-7997-4B24-B16D-D7D9F5A52554}"/>
              </a:ext>
            </a:extLst>
          </p:cNvPr>
          <p:cNvSpPr txBox="1"/>
          <p:nvPr/>
        </p:nvSpPr>
        <p:spPr>
          <a:xfrm>
            <a:off x="583427" y="1707466"/>
            <a:ext cx="3878319" cy="4247317"/>
          </a:xfrm>
          <a:prstGeom prst="rect">
            <a:avLst/>
          </a:prstGeom>
          <a:noFill/>
        </p:spPr>
        <p:txBody>
          <a:bodyPr wrap="square" rtlCol="0">
            <a:spAutoFit/>
          </a:bodyPr>
          <a:lstStyle/>
          <a:p>
            <a:r>
              <a:rPr lang="en-US" dirty="0"/>
              <a:t>In fact, we look forward to working with the Peace Center and Northwest Vista College, as we have partnered again to bring in a new Fulbright Scholar-in-Residence who is an expert on interreligious dialogue and peace and conflict studies.  </a:t>
            </a:r>
          </a:p>
          <a:p>
            <a:endParaRPr lang="en-US" dirty="0"/>
          </a:p>
          <a:p>
            <a:r>
              <a:rPr lang="en-US" dirty="0"/>
              <a:t>Prof. Vladimer Narsia, a professor at Ilia State University in Tbilisi, Georgia will be co-hosted by the San Antonio Peace Center and St. Philip’s College during the next academic year, 2023-2024.</a:t>
            </a:r>
          </a:p>
        </p:txBody>
      </p:sp>
      <p:pic>
        <p:nvPicPr>
          <p:cNvPr id="4098" name="Picture 2" descr="https://www.philosophyawards.com/uploads/1/3/2/9/13292750/317742521-10158644866692312-8190068295658224191-n_orig.jpg">
            <a:extLst>
              <a:ext uri="{FF2B5EF4-FFF2-40B4-BE49-F238E27FC236}">
                <a16:creationId xmlns:a16="http://schemas.microsoft.com/office/drawing/2014/main" id="{1362284C-C854-45B4-9A5D-167BF5F66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323" y="1717193"/>
            <a:ext cx="6664834"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7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4" name="Oval 3">
            <a:extLst>
              <a:ext uri="{FF2B5EF4-FFF2-40B4-BE49-F238E27FC236}">
                <a16:creationId xmlns:a16="http://schemas.microsoft.com/office/drawing/2014/main" id="{F3782BE5-3BA7-5B43-C6A7-54865FB76F87}"/>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0D44B7A-E585-4B00-A6A9-6D01BF6A4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346" y="1326058"/>
            <a:ext cx="5710735" cy="4695363"/>
          </a:xfrm>
          <a:prstGeom prst="rect">
            <a:avLst/>
          </a:prstGeom>
        </p:spPr>
      </p:pic>
      <p:pic>
        <p:nvPicPr>
          <p:cNvPr id="8" name="Picture 7" descr="Logo&#10;&#10;Description automatically generated">
            <a:extLst>
              <a:ext uri="{FF2B5EF4-FFF2-40B4-BE49-F238E27FC236}">
                <a16:creationId xmlns:a16="http://schemas.microsoft.com/office/drawing/2014/main" id="{81AB2B36-B07D-4D62-A2F3-08B3B076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0" y="5203228"/>
            <a:ext cx="4790009" cy="1272869"/>
          </a:xfrm>
          <a:prstGeom prst="rect">
            <a:avLst/>
          </a:prstGeom>
        </p:spPr>
      </p:pic>
    </p:spTree>
    <p:extLst>
      <p:ext uri="{BB962C8B-B14F-4D97-AF65-F5344CB8AC3E}">
        <p14:creationId xmlns:p14="http://schemas.microsoft.com/office/powerpoint/2010/main" val="3162417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p:txBody>
      </p:sp>
      <p:pic>
        <p:nvPicPr>
          <p:cNvPr id="5" name="Picture 4">
            <a:extLst>
              <a:ext uri="{FF2B5EF4-FFF2-40B4-BE49-F238E27FC236}">
                <a16:creationId xmlns:a16="http://schemas.microsoft.com/office/drawing/2014/main" id="{3A28C7BB-4C67-4E5E-A8EA-02287221E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412" y="1707466"/>
            <a:ext cx="8434604" cy="4041581"/>
          </a:xfrm>
          <a:prstGeom prst="rect">
            <a:avLst/>
          </a:prstGeom>
        </p:spPr>
      </p:pic>
      <p:sp>
        <p:nvSpPr>
          <p:cNvPr id="7" name="Oval 6">
            <a:extLst>
              <a:ext uri="{FF2B5EF4-FFF2-40B4-BE49-F238E27FC236}">
                <a16:creationId xmlns:a16="http://schemas.microsoft.com/office/drawing/2014/main" id="{16E6B1F0-BC1C-4F89-9CBF-228DD2BBBFB3}"/>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590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p:txBody>
      </p:sp>
      <p:pic>
        <p:nvPicPr>
          <p:cNvPr id="6" name="Picture 5">
            <a:extLst>
              <a:ext uri="{FF2B5EF4-FFF2-40B4-BE49-F238E27FC236}">
                <a16:creationId xmlns:a16="http://schemas.microsoft.com/office/drawing/2014/main" id="{4298080C-81E0-4627-A43C-512C55E53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375" y="1532465"/>
            <a:ext cx="7385248" cy="4752781"/>
          </a:xfrm>
          <a:prstGeom prst="rect">
            <a:avLst/>
          </a:prstGeom>
        </p:spPr>
      </p:pic>
      <p:sp>
        <p:nvSpPr>
          <p:cNvPr id="8" name="Oval 7">
            <a:extLst>
              <a:ext uri="{FF2B5EF4-FFF2-40B4-BE49-F238E27FC236}">
                <a16:creationId xmlns:a16="http://schemas.microsoft.com/office/drawing/2014/main" id="{02700AB9-3609-4DB0-A9B1-166C8A0150D4}"/>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58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sp>
        <p:nvSpPr>
          <p:cNvPr id="4" name="TextBox 3">
            <a:extLst>
              <a:ext uri="{FF2B5EF4-FFF2-40B4-BE49-F238E27FC236}">
                <a16:creationId xmlns:a16="http://schemas.microsoft.com/office/drawing/2014/main" id="{6E626E76-D611-4D38-BCE8-547E5C4CB47B}"/>
              </a:ext>
            </a:extLst>
          </p:cNvPr>
          <p:cNvSpPr txBox="1"/>
          <p:nvPr/>
        </p:nvSpPr>
        <p:spPr>
          <a:xfrm>
            <a:off x="353212" y="1818912"/>
            <a:ext cx="5298557" cy="452636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a year, the Philosophy Faculty at St. Philip’s College bestows an award that recognizes outstanding contributions to the shared work of our extended faculty, our colleagues, or our local partners in the teaching of Philosophy inside and outside the classroom.  </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Our students benefit when our partnerships come together to share expertise, knowledge, and resources.</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year’s recipient is </a:t>
            </a:r>
            <a:r>
              <a:rPr lang="en-US" sz="1800" b="1"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Maya Holden C</a:t>
            </a:r>
            <a:r>
              <a:rPr lang="en-US" b="1"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ohen</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dirty="0">
                <a:latin typeface="Century Gothic" panose="020B0502020202020204" pitchFamily="34" charset="0"/>
                <a:ea typeface="Calibri" panose="020F0502020204030204" pitchFamily="34" charset="0"/>
                <a:cs typeface="Times New Roman" panose="02020603050405020304" pitchFamily="18" charset="0"/>
              </a:rPr>
              <a:t>doctoral student &amp; co-director of the Intercollegiate Civil Disagreement Partnership</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146" name="Picture 2" descr="https://www.philosophyawards.com/uploads/1/3/2/9/13292750/1558851386949_orig.jpg">
            <a:extLst>
              <a:ext uri="{FF2B5EF4-FFF2-40B4-BE49-F238E27FC236}">
                <a16:creationId xmlns:a16="http://schemas.microsoft.com/office/drawing/2014/main" id="{A299F60F-00AE-4EC4-98AE-6799CD681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143" y="1916349"/>
            <a:ext cx="3802997" cy="380299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A445E00-50CC-45F5-8A1E-22AB6E07988E}"/>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72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pic>
        <p:nvPicPr>
          <p:cNvPr id="7170" name="Picture 2" descr="https://www.philosophyawards.com/uploads/1/3/2/9/13292750/icdp-logos_orig.png">
            <a:extLst>
              <a:ext uri="{FF2B5EF4-FFF2-40B4-BE49-F238E27FC236}">
                <a16:creationId xmlns:a16="http://schemas.microsoft.com/office/drawing/2014/main" id="{75C9ABE6-64C9-49FD-A966-D66A177AF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477" y="1526889"/>
            <a:ext cx="6972655" cy="13978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philosophyawards.com/uploads/1/3/2/9/13292750/icdp-photo-session-orig_orig.png">
            <a:extLst>
              <a:ext uri="{FF2B5EF4-FFF2-40B4-BE49-F238E27FC236}">
                <a16:creationId xmlns:a16="http://schemas.microsoft.com/office/drawing/2014/main" id="{3617A28F-E471-464C-861D-99C0602B8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731" y="2821993"/>
            <a:ext cx="6808146" cy="389921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5DB3237-017F-4E3C-9E4C-C3C64D7C1AF6}"/>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4424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sp>
        <p:nvSpPr>
          <p:cNvPr id="10" name="Oval 9">
            <a:extLst>
              <a:ext uri="{FF2B5EF4-FFF2-40B4-BE49-F238E27FC236}">
                <a16:creationId xmlns:a16="http://schemas.microsoft.com/office/drawing/2014/main" id="{FC1416DC-6391-4565-8D27-0FA0964A1D93}"/>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AA2B668-B47E-4426-BA17-2F7BA0A11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61" y="1482397"/>
            <a:ext cx="6654105" cy="4993700"/>
          </a:xfrm>
          <a:prstGeom prst="rect">
            <a:avLst/>
          </a:prstGeom>
        </p:spPr>
      </p:pic>
    </p:spTree>
    <p:extLst>
      <p:ext uri="{BB962C8B-B14F-4D97-AF65-F5344CB8AC3E}">
        <p14:creationId xmlns:p14="http://schemas.microsoft.com/office/powerpoint/2010/main" val="2708138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2" y="4817192"/>
            <a:ext cx="6471684" cy="1701570"/>
          </a:xfrm>
        </p:spPr>
        <p:txBody>
          <a:bodyPr anchor="b">
            <a:normAutofit fontScale="90000"/>
          </a:bodyPr>
          <a:lstStyle/>
          <a:p>
            <a:pPr algn="ctr"/>
            <a:r>
              <a:rPr lang="en-US" sz="3600" i="0" dirty="0">
                <a:hlinkClick r:id="rId3"/>
              </a:rPr>
              <a:t>Save the Date!</a:t>
            </a:r>
            <a:br>
              <a:rPr lang="en-US" sz="3600" i="0" dirty="0">
                <a:hlinkClick r:id="rId3"/>
              </a:rPr>
            </a:br>
            <a:br>
              <a:rPr lang="en-US" sz="3600" i="0" dirty="0">
                <a:hlinkClick r:id="rId3"/>
              </a:rPr>
            </a:br>
            <a:r>
              <a:rPr lang="en-US" sz="3600" i="0" dirty="0">
                <a:hlinkClick r:id="rId3"/>
              </a:rPr>
              <a:t>October 13, 2023</a:t>
            </a:r>
            <a:br>
              <a:rPr lang="en-US" sz="3600" i="0" dirty="0">
                <a:hlinkClick r:id="rId3"/>
              </a:rPr>
            </a:br>
            <a:br>
              <a:rPr lang="en-US" sz="3600" i="0" dirty="0">
                <a:hlinkClick r:id="rId3"/>
              </a:rPr>
            </a:br>
            <a:r>
              <a:rPr lang="en-US" sz="3600" i="0" dirty="0">
                <a:hlinkClick r:id="rId3"/>
              </a:rPr>
              <a:t>50</a:t>
            </a:r>
            <a:r>
              <a:rPr lang="en-US" sz="3600" i="0" baseline="30000" dirty="0">
                <a:hlinkClick r:id="rId3"/>
              </a:rPr>
              <a:t>th</a:t>
            </a:r>
            <a:r>
              <a:rPr lang="en-US" sz="3600" i="0" dirty="0">
                <a:hlinkClick r:id="rId3"/>
              </a:rPr>
              <a:t> Anniversary Celebration </a:t>
            </a:r>
            <a:br>
              <a:rPr lang="en-US" sz="3600" i="0" dirty="0"/>
            </a:br>
            <a:br>
              <a:rPr lang="en-US" sz="2200" i="0" dirty="0"/>
            </a:br>
            <a:r>
              <a:rPr lang="en-US" sz="2000" i="0" dirty="0"/>
              <a:t>The Philosophy Faculty</a:t>
            </a:r>
            <a:br>
              <a:rPr lang="en-US" sz="2000" i="0" dirty="0"/>
            </a:br>
            <a:r>
              <a:rPr lang="en-US" sz="2000" dirty="0"/>
              <a:t>of</a:t>
            </a:r>
            <a:br>
              <a:rPr lang="en-US" sz="2000" i="0" dirty="0"/>
            </a:br>
            <a:r>
              <a:rPr lang="en-US" sz="2000" i="0" dirty="0"/>
              <a:t>St. Philip’s College</a:t>
            </a:r>
            <a:endParaRPr lang="en-US" sz="2000" dirty="0"/>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396" y="-112738"/>
            <a:ext cx="2231014" cy="2342765"/>
          </a:xfrm>
          <a:prstGeom prst="rect">
            <a:avLst/>
          </a:prstGeom>
        </p:spPr>
      </p:pic>
      <p:pic>
        <p:nvPicPr>
          <p:cNvPr id="7" name="Picture 6" descr="Logo&#10;&#10;Description automatically generated">
            <a:extLst>
              <a:ext uri="{FF2B5EF4-FFF2-40B4-BE49-F238E27FC236}">
                <a16:creationId xmlns:a16="http://schemas.microsoft.com/office/drawing/2014/main" id="{AE8B0117-0070-4790-B9ED-9866F59F1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58" y="114388"/>
            <a:ext cx="2348917" cy="2348917"/>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816D51FA-0CA8-47C6-B1E5-E040724E2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93460"/>
            <a:ext cx="3010434" cy="4515651"/>
          </a:xfrm>
          <a:prstGeom prst="rect">
            <a:avLst/>
          </a:prstGeom>
        </p:spPr>
      </p:pic>
      <p:pic>
        <p:nvPicPr>
          <p:cNvPr id="8" name="Picture 7" descr="A picture containing person, smiling&#10;&#10;Description automatically generated">
            <a:extLst>
              <a:ext uri="{FF2B5EF4-FFF2-40B4-BE49-F238E27FC236}">
                <a16:creationId xmlns:a16="http://schemas.microsoft.com/office/drawing/2014/main" id="{6C5B65A1-5F00-58D7-8749-ED6CAF5FB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7986" y="-48879"/>
            <a:ext cx="2096549" cy="2303445"/>
          </a:xfrm>
          <a:prstGeom prst="rect">
            <a:avLst/>
          </a:prstGeom>
        </p:spPr>
      </p:pic>
      <p:pic>
        <p:nvPicPr>
          <p:cNvPr id="11" name="Picture 10" descr="A person wearing a suit and tie&#10;&#10;Description automatically generated with medium confidence">
            <a:extLst>
              <a:ext uri="{FF2B5EF4-FFF2-40B4-BE49-F238E27FC236}">
                <a16:creationId xmlns:a16="http://schemas.microsoft.com/office/drawing/2014/main" id="{E05BB559-4FBB-46A1-F889-C602A10D4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7725" y="-40747"/>
            <a:ext cx="1907097" cy="2334207"/>
          </a:xfrm>
          <a:prstGeom prst="rect">
            <a:avLst/>
          </a:prstGeom>
        </p:spPr>
      </p:pic>
      <p:pic>
        <p:nvPicPr>
          <p:cNvPr id="12" name="Picture 11" descr="Shape&#10;&#10;Description automatically generated">
            <a:extLst>
              <a:ext uri="{FF2B5EF4-FFF2-40B4-BE49-F238E27FC236}">
                <a16:creationId xmlns:a16="http://schemas.microsoft.com/office/drawing/2014/main" id="{4839523C-5F28-45F5-E014-FB4AF4C3C7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8817" y="2293460"/>
            <a:ext cx="2096549" cy="491449"/>
          </a:xfrm>
          <a:prstGeom prst="rect">
            <a:avLst/>
          </a:prstGeom>
        </p:spPr>
      </p:pic>
      <p:pic>
        <p:nvPicPr>
          <p:cNvPr id="15" name="Picture 14" descr="Shape, rectangle&#10;&#10;Description automatically generated">
            <a:extLst>
              <a:ext uri="{FF2B5EF4-FFF2-40B4-BE49-F238E27FC236}">
                <a16:creationId xmlns:a16="http://schemas.microsoft.com/office/drawing/2014/main" id="{10414C8D-673E-1BCD-4DB0-A190309FF4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7725" y="2310005"/>
            <a:ext cx="1907098" cy="458358"/>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B826D6E-57CB-5D87-D10F-6C7C5FE138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012" y="2270383"/>
            <a:ext cx="2194997" cy="514526"/>
          </a:xfrm>
          <a:prstGeom prst="rect">
            <a:avLst/>
          </a:prstGeom>
        </p:spPr>
      </p:pic>
    </p:spTree>
    <p:extLst>
      <p:ext uri="{BB962C8B-B14F-4D97-AF65-F5344CB8AC3E}">
        <p14:creationId xmlns:p14="http://schemas.microsoft.com/office/powerpoint/2010/main" val="261888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04CF507B-A7E1-89DA-5595-09744C845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036" y="3270785"/>
            <a:ext cx="3375924" cy="2411752"/>
          </a:xfrm>
          <a:prstGeom prst="rect">
            <a:avLst/>
          </a:prstGeom>
        </p:spPr>
      </p:pic>
      <p:pic>
        <p:nvPicPr>
          <p:cNvPr id="12" name="Picture 11" descr="A group of people sitting at a table&#10;&#10;Description automatically generated with medium confidence">
            <a:extLst>
              <a:ext uri="{FF2B5EF4-FFF2-40B4-BE49-F238E27FC236}">
                <a16:creationId xmlns:a16="http://schemas.microsoft.com/office/drawing/2014/main" id="{28112C46-5707-23CD-D61F-FA694BEC0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36" y="891565"/>
            <a:ext cx="3375924" cy="2369285"/>
          </a:xfrm>
          <a:prstGeom prst="rect">
            <a:avLst/>
          </a:prstGeom>
        </p:spPr>
      </p:pic>
      <p:pic>
        <p:nvPicPr>
          <p:cNvPr id="29" name="Picture 28">
            <a:extLst>
              <a:ext uri="{FF2B5EF4-FFF2-40B4-BE49-F238E27FC236}">
                <a16:creationId xmlns:a16="http://schemas.microsoft.com/office/drawing/2014/main" id="{43D484CF-EC14-AC37-EB58-54AB2E3C00EC}"/>
              </a:ext>
            </a:extLst>
          </p:cNvPr>
          <p:cNvPicPr>
            <a:picLocks noChangeAspect="1"/>
          </p:cNvPicPr>
          <p:nvPr/>
        </p:nvPicPr>
        <p:blipFill>
          <a:blip r:embed="rId6"/>
          <a:stretch>
            <a:fillRect/>
          </a:stretch>
        </p:blipFill>
        <p:spPr>
          <a:xfrm>
            <a:off x="3424104" y="2570749"/>
            <a:ext cx="1400071" cy="1400071"/>
          </a:xfrm>
          <a:prstGeom prst="rect">
            <a:avLst/>
          </a:prstGeom>
        </p:spPr>
      </p:pic>
      <p:pic>
        <p:nvPicPr>
          <p:cNvPr id="5" name="Picture 4">
            <a:extLst>
              <a:ext uri="{FF2B5EF4-FFF2-40B4-BE49-F238E27FC236}">
                <a16:creationId xmlns:a16="http://schemas.microsoft.com/office/drawing/2014/main" id="{2C018A5B-2805-42A8-9608-2E672F9FFF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5326" y="2717849"/>
            <a:ext cx="1481344" cy="543001"/>
          </a:xfrm>
          <a:prstGeom prst="rect">
            <a:avLst/>
          </a:prstGeom>
        </p:spPr>
      </p:pic>
      <p:pic>
        <p:nvPicPr>
          <p:cNvPr id="7" name="Picture 6">
            <a:extLst>
              <a:ext uri="{FF2B5EF4-FFF2-40B4-BE49-F238E27FC236}">
                <a16:creationId xmlns:a16="http://schemas.microsoft.com/office/drawing/2014/main" id="{C9CFF320-5CCE-4506-AFAC-117E4C087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6716" y="5154388"/>
            <a:ext cx="1498564" cy="548018"/>
          </a:xfrm>
          <a:prstGeom prst="rect">
            <a:avLst/>
          </a:prstGeom>
        </p:spPr>
      </p:pic>
    </p:spTree>
    <p:extLst>
      <p:ext uri="{BB962C8B-B14F-4D97-AF65-F5344CB8AC3E}">
        <p14:creationId xmlns:p14="http://schemas.microsoft.com/office/powerpoint/2010/main" val="2961189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11 may 2023</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11" y="1555082"/>
            <a:ext cx="4339160" cy="2567384"/>
          </a:xfrm>
          <a:prstGeom prst="rect">
            <a:avLst/>
          </a:prstGeom>
        </p:spPr>
      </p:pic>
    </p:spTree>
    <p:extLst>
      <p:ext uri="{BB962C8B-B14F-4D97-AF65-F5344CB8AC3E}">
        <p14:creationId xmlns:p14="http://schemas.microsoft.com/office/powerpoint/2010/main" val="21572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20" name="Picture 19">
            <a:extLst>
              <a:ext uri="{FF2B5EF4-FFF2-40B4-BE49-F238E27FC236}">
                <a16:creationId xmlns:a16="http://schemas.microsoft.com/office/drawing/2014/main" id="{F3686329-C6B9-4E17-A982-DB7C47501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062" y="1135516"/>
            <a:ext cx="3095876" cy="4292110"/>
          </a:xfrm>
          <a:prstGeom prst="rect">
            <a:avLst/>
          </a:prstGeom>
        </p:spPr>
      </p:pic>
      <p:pic>
        <p:nvPicPr>
          <p:cNvPr id="24" name="Picture 23">
            <a:extLst>
              <a:ext uri="{FF2B5EF4-FFF2-40B4-BE49-F238E27FC236}">
                <a16:creationId xmlns:a16="http://schemas.microsoft.com/office/drawing/2014/main" id="{07E32564-E33E-44E7-826C-2C9C1EDE8A3E}"/>
              </a:ext>
            </a:extLst>
          </p:cNvPr>
          <p:cNvPicPr>
            <a:picLocks noChangeAspect="1"/>
          </p:cNvPicPr>
          <p:nvPr/>
        </p:nvPicPr>
        <p:blipFill>
          <a:blip r:embed="rId5"/>
          <a:stretch>
            <a:fillRect/>
          </a:stretch>
        </p:blipFill>
        <p:spPr>
          <a:xfrm>
            <a:off x="3424104" y="2570749"/>
            <a:ext cx="1400071" cy="1400071"/>
          </a:xfrm>
          <a:prstGeom prst="rect">
            <a:avLst/>
          </a:prstGeom>
        </p:spPr>
      </p:pic>
      <p:pic>
        <p:nvPicPr>
          <p:cNvPr id="25" name="Picture 24">
            <a:extLst>
              <a:ext uri="{FF2B5EF4-FFF2-40B4-BE49-F238E27FC236}">
                <a16:creationId xmlns:a16="http://schemas.microsoft.com/office/drawing/2014/main" id="{40BBAF1D-1DC7-4252-8448-141AE7CC0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718" y="4874758"/>
            <a:ext cx="1498564" cy="552868"/>
          </a:xfrm>
          <a:prstGeom prst="rect">
            <a:avLst/>
          </a:prstGeom>
        </p:spPr>
      </p:pic>
    </p:spTree>
    <p:extLst>
      <p:ext uri="{BB962C8B-B14F-4D97-AF65-F5344CB8AC3E}">
        <p14:creationId xmlns:p14="http://schemas.microsoft.com/office/powerpoint/2010/main" val="78751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6D2A6C-1906-4498-9D7C-BDA92FACE5C8}"/>
              </a:ext>
            </a:extLst>
          </p:cNvPr>
          <p:cNvSpPr txBox="1"/>
          <p:nvPr/>
        </p:nvSpPr>
        <p:spPr>
          <a:xfrm>
            <a:off x="285226" y="205778"/>
            <a:ext cx="2762774" cy="4093428"/>
          </a:xfrm>
          <a:prstGeom prst="rect">
            <a:avLst/>
          </a:prstGeom>
          <a:noFill/>
        </p:spPr>
        <p:txBody>
          <a:bodyPr wrap="square" rtlCol="0">
            <a:spAutoFit/>
          </a:bodyPr>
          <a:lstStyle/>
          <a:p>
            <a:r>
              <a:rPr lang="en-US" dirty="0"/>
              <a:t>Since </a:t>
            </a:r>
            <a:r>
              <a:rPr lang="en-US" b="1" dirty="0">
                <a:highlight>
                  <a:srgbClr val="FFFF00"/>
                </a:highlight>
              </a:rPr>
              <a:t>the fall of 2013</a:t>
            </a:r>
            <a:r>
              <a:rPr lang="en-US" dirty="0"/>
              <a:t>,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b="1" dirty="0">
                <a:highlight>
                  <a:srgbClr val="FFFF00"/>
                </a:highlight>
              </a:rPr>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12" name="Picture 11" descr="A group of people sitting on a sofa&#10;&#10;Description automatically generated">
            <a:extLst>
              <a:ext uri="{FF2B5EF4-FFF2-40B4-BE49-F238E27FC236}">
                <a16:creationId xmlns:a16="http://schemas.microsoft.com/office/drawing/2014/main" id="{0D2F8C42-E149-4D91-8585-86DCD04B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38285" cy="6858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D8CA81E-EE87-4B97-844A-95B4D184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259" y="0"/>
            <a:ext cx="2981741" cy="628738"/>
          </a:xfrm>
          <a:prstGeom prst="rect">
            <a:avLst/>
          </a:prstGeom>
        </p:spPr>
      </p:pic>
      <p:pic>
        <p:nvPicPr>
          <p:cNvPr id="3" name="Picture 2" descr="Logo&#10;&#10;Description automatically generated">
            <a:extLst>
              <a:ext uri="{FF2B5EF4-FFF2-40B4-BE49-F238E27FC236}">
                <a16:creationId xmlns:a16="http://schemas.microsoft.com/office/drawing/2014/main" id="{3163F19E-5221-44F0-B73A-65D78823A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561" y="80098"/>
            <a:ext cx="1371600" cy="1097280"/>
          </a:xfrm>
          <a:prstGeom prst="rect">
            <a:avLst/>
          </a:prstGeom>
        </p:spPr>
      </p:pic>
    </p:spTree>
    <p:extLst>
      <p:ext uri="{BB962C8B-B14F-4D97-AF65-F5344CB8AC3E}">
        <p14:creationId xmlns:p14="http://schemas.microsoft.com/office/powerpoint/2010/main" val="348505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D9CAF6BF-0F83-440E-8343-803B763B7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919" y="1477204"/>
            <a:ext cx="3005855" cy="3765668"/>
          </a:xfrm>
          <a:prstGeom prst="rect">
            <a:avLst/>
          </a:prstGeom>
        </p:spPr>
      </p:pic>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3" name="Picture 2" descr="A close up of a logo&#10;&#10;Description automatically generated">
            <a:extLst>
              <a:ext uri="{FF2B5EF4-FFF2-40B4-BE49-F238E27FC236}">
                <a16:creationId xmlns:a16="http://schemas.microsoft.com/office/drawing/2014/main" id="{F7717C9F-3B55-4990-B153-BFB388BC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33" y="0"/>
            <a:ext cx="2991267" cy="619211"/>
          </a:xfrm>
          <a:prstGeom prst="rect">
            <a:avLst/>
          </a:prstGeom>
        </p:spPr>
      </p:pic>
      <p:sp>
        <p:nvSpPr>
          <p:cNvPr id="8" name="TextBox 7">
            <a:extLst>
              <a:ext uri="{FF2B5EF4-FFF2-40B4-BE49-F238E27FC236}">
                <a16:creationId xmlns:a16="http://schemas.microsoft.com/office/drawing/2014/main" id="{C5E4A297-DADF-44C6-8F7D-4DD8D30251B0}"/>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b="1" dirty="0">
                <a:highlight>
                  <a:srgbClr val="FFFF00"/>
                </a:highlight>
              </a:rPr>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2" name="Picture 11" descr="A group of people sitting at tables&#10;&#10;Description automatically generated with medium confidence">
            <a:extLst>
              <a:ext uri="{FF2B5EF4-FFF2-40B4-BE49-F238E27FC236}">
                <a16:creationId xmlns:a16="http://schemas.microsoft.com/office/drawing/2014/main" id="{FA21E730-0B97-4F3F-B23E-B786D7AC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092" y="-9885"/>
            <a:ext cx="4929815" cy="3696207"/>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08CC5571-0F5B-46C1-B0DC-BC5EDF0B8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091" y="3219760"/>
            <a:ext cx="4929815" cy="3638240"/>
          </a:xfrm>
          <a:prstGeom prst="rect">
            <a:avLst/>
          </a:prstGeom>
        </p:spPr>
      </p:pic>
    </p:spTree>
    <p:extLst>
      <p:ext uri="{BB962C8B-B14F-4D97-AF65-F5344CB8AC3E}">
        <p14:creationId xmlns:p14="http://schemas.microsoft.com/office/powerpoint/2010/main" val="396979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b="1" dirty="0">
                <a:highlight>
                  <a:srgbClr val="FFFF00"/>
                </a:highlight>
              </a:rPr>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7" name="Picture 6" descr="A group of people around a fire&#10;&#10;Description automatically generated">
            <a:extLst>
              <a:ext uri="{FF2B5EF4-FFF2-40B4-BE49-F238E27FC236}">
                <a16:creationId xmlns:a16="http://schemas.microsoft.com/office/drawing/2014/main" id="{0D8ABCEC-AD59-4D3A-874F-B6E0D1B9E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81" y="3513947"/>
            <a:ext cx="4461269" cy="334405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C11E0E4-F6C2-46D1-B023-B36CCAC6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31" y="3513948"/>
            <a:ext cx="4461269" cy="3344052"/>
          </a:xfrm>
          <a:prstGeom prst="rect">
            <a:avLst/>
          </a:prstGeom>
        </p:spPr>
      </p:pic>
      <p:pic>
        <p:nvPicPr>
          <p:cNvPr id="11" name="Picture 10" descr="A group of people posing for a photo next to a sign&#10;&#10;Description automatically generated">
            <a:extLst>
              <a:ext uri="{FF2B5EF4-FFF2-40B4-BE49-F238E27FC236}">
                <a16:creationId xmlns:a16="http://schemas.microsoft.com/office/drawing/2014/main" id="{6E355AE8-71CB-45F5-91E6-03ECAE825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993" y="287079"/>
            <a:ext cx="8224007" cy="30569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74E681C3-0A6E-4E40-86F0-F6CC9A383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spTree>
    <p:extLst>
      <p:ext uri="{BB962C8B-B14F-4D97-AF65-F5344CB8AC3E}">
        <p14:creationId xmlns:p14="http://schemas.microsoft.com/office/powerpoint/2010/main" val="4593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b="1" dirty="0">
                <a:highlight>
                  <a:srgbClr val="FFFF00"/>
                </a:highlight>
              </a:rPr>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person in a red shirt&#10;&#10;Description automatically generated with medium confidence">
            <a:extLst>
              <a:ext uri="{FF2B5EF4-FFF2-40B4-BE49-F238E27FC236}">
                <a16:creationId xmlns:a16="http://schemas.microsoft.com/office/drawing/2014/main" id="{27F208CB-63FF-4C57-AF6A-4262E85A9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012" y="590632"/>
            <a:ext cx="4119626" cy="3040128"/>
          </a:xfrm>
          <a:prstGeom prst="rect">
            <a:avLst/>
          </a:prstGeom>
        </p:spPr>
      </p:pic>
      <p:pic>
        <p:nvPicPr>
          <p:cNvPr id="9" name="Picture 8" descr="A picture containing text, person, indoor, wall&#10;&#10;Description automatically generated">
            <a:extLst>
              <a:ext uri="{FF2B5EF4-FFF2-40B4-BE49-F238E27FC236}">
                <a16:creationId xmlns:a16="http://schemas.microsoft.com/office/drawing/2014/main" id="{D8F37C11-93A1-4E36-8B2D-9729E6916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011" y="3748344"/>
            <a:ext cx="4119627" cy="2820072"/>
          </a:xfrm>
          <a:prstGeom prst="rect">
            <a:avLst/>
          </a:prstGeom>
        </p:spPr>
      </p:pic>
      <p:pic>
        <p:nvPicPr>
          <p:cNvPr id="11" name="Picture 10" descr="A picture containing text, person, person&#10;&#10;Description automatically generated">
            <a:extLst>
              <a:ext uri="{FF2B5EF4-FFF2-40B4-BE49-F238E27FC236}">
                <a16:creationId xmlns:a16="http://schemas.microsoft.com/office/drawing/2014/main" id="{95EC32EF-28DE-4B09-A49B-74B74FA48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444" y="3748344"/>
            <a:ext cx="4119627" cy="2835052"/>
          </a:xfrm>
          <a:prstGeom prst="rect">
            <a:avLst/>
          </a:prstGeom>
        </p:spPr>
      </p:pic>
      <p:sp>
        <p:nvSpPr>
          <p:cNvPr id="12" name="Oval 11">
            <a:extLst>
              <a:ext uri="{FF2B5EF4-FFF2-40B4-BE49-F238E27FC236}">
                <a16:creationId xmlns:a16="http://schemas.microsoft.com/office/drawing/2014/main" id="{62674199-24FB-482C-BCD7-34DA2895C8D7}"/>
              </a:ext>
            </a:extLst>
          </p:cNvPr>
          <p:cNvSpPr/>
          <p:nvPr/>
        </p:nvSpPr>
        <p:spPr>
          <a:xfrm>
            <a:off x="4142407" y="552450"/>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Faculty Research Lecture Series</a:t>
            </a:r>
          </a:p>
        </p:txBody>
      </p:sp>
    </p:spTree>
    <p:extLst>
      <p:ext uri="{BB962C8B-B14F-4D97-AF65-F5344CB8AC3E}">
        <p14:creationId xmlns:p14="http://schemas.microsoft.com/office/powerpoint/2010/main" val="82670251"/>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43141"/>
      </a:dk2>
      <a:lt2>
        <a:srgbClr val="E8E2E2"/>
      </a:lt2>
      <a:accent1>
        <a:srgbClr val="45AFB0"/>
      </a:accent1>
      <a:accent2>
        <a:srgbClr val="3B7EB1"/>
      </a:accent2>
      <a:accent3>
        <a:srgbClr val="4D5FC3"/>
      </a:accent3>
      <a:accent4>
        <a:srgbClr val="684BB8"/>
      </a:accent4>
      <a:accent5>
        <a:srgbClr val="9D4DC3"/>
      </a:accent5>
      <a:accent6>
        <a:srgbClr val="B13BA6"/>
      </a:accent6>
      <a:hlink>
        <a:srgbClr val="C655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19077</TotalTime>
  <Words>1026</Words>
  <Application>Microsoft Office PowerPoint</Application>
  <PresentationFormat>Widescreen</PresentationFormat>
  <Paragraphs>159</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Century Gothic</vt:lpstr>
      <vt:lpstr>Elephant</vt:lpstr>
      <vt:lpstr>Times New Roman</vt:lpstr>
      <vt:lpstr>BrushVTI</vt:lpstr>
      <vt:lpstr>Annual Awards Ceremony  The Philosophy Faculty of St. Philip’s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Bravo!</vt:lpstr>
      <vt:lpstr>Bravo!</vt:lpstr>
      <vt:lpstr>Bravo!</vt:lpstr>
      <vt:lpstr>Bravo!</vt:lpstr>
      <vt:lpstr>Bravo!</vt:lpstr>
      <vt:lpstr>Bravo!</vt:lpstr>
      <vt:lpstr>Bravo!</vt:lpstr>
      <vt:lpstr>Bravo!</vt:lpstr>
      <vt:lpstr>Bravo!</vt:lpstr>
      <vt:lpstr>Brava!</vt:lpstr>
      <vt:lpstr>Brava!</vt:lpstr>
      <vt:lpstr>Brava!</vt:lpstr>
      <vt:lpstr>Brava!</vt:lpstr>
      <vt:lpstr>Brava!</vt:lpstr>
      <vt:lpstr>Brava!</vt:lpstr>
      <vt:lpstr>Bravo!</vt:lpstr>
      <vt:lpstr>Bravo!</vt:lpstr>
      <vt:lpstr>Brava!</vt:lpstr>
      <vt:lpstr>Brava!</vt:lpstr>
      <vt:lpstr>Brava!</vt:lpstr>
      <vt:lpstr>Brava!</vt:lpstr>
      <vt:lpstr>Brava!</vt:lpstr>
      <vt:lpstr>Bravo!</vt:lpstr>
      <vt:lpstr>Bravo!</vt:lpstr>
      <vt:lpstr>Bravo!</vt:lpstr>
      <vt:lpstr>Bravo!</vt:lpstr>
      <vt:lpstr>Bravo!</vt:lpstr>
      <vt:lpstr>Save the Date!  October 13, 2023  50th Anniversary Celebration   The Philosophy Faculty of St. Philip’s College</vt:lpstr>
      <vt:lpstr>Annual Awards Ceremony  The Philosophy Faculty of St. Philip’s College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Awards Ceremony  Philosophy</dc:title>
  <dc:creator>Andrew Hill</dc:creator>
  <cp:lastModifiedBy>Hill, Andrew</cp:lastModifiedBy>
  <cp:revision>103</cp:revision>
  <dcterms:created xsi:type="dcterms:W3CDTF">2020-12-03T01:29:17Z</dcterms:created>
  <dcterms:modified xsi:type="dcterms:W3CDTF">2023-05-11T13:28:26Z</dcterms:modified>
</cp:coreProperties>
</file>