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slideLayouts/slideLayout7.xml" ContentType="application/vnd.openxmlformats-officedocument.presentationml.slideLayout+xml"/>
  <Override PartName="/ppt/theme/theme6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7.xml" ContentType="application/vnd.openxmlformats-officedocument.theme+xml"/>
  <Override PartName="/ppt/slideLayouts/slideLayout11.xml" ContentType="application/vnd.openxmlformats-officedocument.presentationml.slideLayout+xml"/>
  <Override PartName="/ppt/theme/theme8.xml" ContentType="application/vnd.openxmlformats-officedocument.theme+xml"/>
  <Override PartName="/ppt/slideLayouts/slideLayout12.xml" ContentType="application/vnd.openxmlformats-officedocument.presentationml.slideLayout+xml"/>
  <Override PartName="/ppt/theme/theme9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10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8" r:id="rId2"/>
    <p:sldMasterId id="2147483660" r:id="rId3"/>
    <p:sldMasterId id="2147483662" r:id="rId4"/>
    <p:sldMasterId id="2147483664" r:id="rId5"/>
    <p:sldMasterId id="2147483666" r:id="rId6"/>
    <p:sldMasterId id="2147483668" r:id="rId7"/>
    <p:sldMasterId id="2147483670" r:id="rId8"/>
    <p:sldMasterId id="2147483672" r:id="rId9"/>
    <p:sldMasterId id="2147483676" r:id="rId10"/>
    <p:sldMasterId id="2147483689" r:id="rId11"/>
  </p:sldMasterIdLst>
  <p:notesMasterIdLst>
    <p:notesMasterId r:id="rId37"/>
  </p:notesMasterIdLst>
  <p:sldIdLst>
    <p:sldId id="256" r:id="rId12"/>
    <p:sldId id="279" r:id="rId13"/>
    <p:sldId id="257" r:id="rId14"/>
    <p:sldId id="260" r:id="rId15"/>
    <p:sldId id="266" r:id="rId16"/>
    <p:sldId id="278" r:id="rId17"/>
    <p:sldId id="261" r:id="rId18"/>
    <p:sldId id="272" r:id="rId19"/>
    <p:sldId id="264" r:id="rId20"/>
    <p:sldId id="273" r:id="rId21"/>
    <p:sldId id="276" r:id="rId22"/>
    <p:sldId id="275" r:id="rId23"/>
    <p:sldId id="267" r:id="rId24"/>
    <p:sldId id="269" r:id="rId25"/>
    <p:sldId id="280" r:id="rId26"/>
    <p:sldId id="258" r:id="rId27"/>
    <p:sldId id="259" r:id="rId28"/>
    <p:sldId id="281" r:id="rId29"/>
    <p:sldId id="262" r:id="rId30"/>
    <p:sldId id="282" r:id="rId31"/>
    <p:sldId id="283" r:id="rId32"/>
    <p:sldId id="265" r:id="rId33"/>
    <p:sldId id="270" r:id="rId34"/>
    <p:sldId id="271" r:id="rId35"/>
    <p:sldId id="274" r:id="rId3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jayla Ortiz" initials="AO" lastIdx="2" clrIdx="0">
    <p:extLst>
      <p:ext uri="{19B8F6BF-5375-455C-9EA6-DF929625EA0E}">
        <p15:presenceInfo xmlns:p15="http://schemas.microsoft.com/office/powerpoint/2012/main" userId="PZ05rWjNT0O45bReoqdu8zTrlCJ30C2GWUmDFZGNU8w=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016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016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28" autoAdjust="0"/>
    <p:restoredTop sz="94152" autoAdjust="0"/>
  </p:normalViewPr>
  <p:slideViewPr>
    <p:cSldViewPr snapToGrid="0" snapToObjects="1">
      <p:cViewPr varScale="1">
        <p:scale>
          <a:sx n="54" d="100"/>
          <a:sy n="54" d="100"/>
        </p:scale>
        <p:origin x="804" y="108"/>
      </p:cViewPr>
      <p:guideLst>
        <p:guide orient="horz" pos="4320"/>
        <p:guide pos="76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presProps" Target="presProps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1" name="Shape 11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828800" latinLnBrk="0">
      <a:defRPr sz="2400">
        <a:latin typeface="+mj-lt"/>
        <a:ea typeface="+mj-ea"/>
        <a:cs typeface="+mj-cs"/>
        <a:sym typeface="Calibri"/>
      </a:defRPr>
    </a:lvl1pPr>
    <a:lvl2pPr indent="228600" defTabSz="1828800" latinLnBrk="0">
      <a:defRPr sz="2400">
        <a:latin typeface="+mj-lt"/>
        <a:ea typeface="+mj-ea"/>
        <a:cs typeface="+mj-cs"/>
        <a:sym typeface="Calibri"/>
      </a:defRPr>
    </a:lvl2pPr>
    <a:lvl3pPr indent="457200" defTabSz="1828800" latinLnBrk="0">
      <a:defRPr sz="2400">
        <a:latin typeface="+mj-lt"/>
        <a:ea typeface="+mj-ea"/>
        <a:cs typeface="+mj-cs"/>
        <a:sym typeface="Calibri"/>
      </a:defRPr>
    </a:lvl3pPr>
    <a:lvl4pPr indent="685800" defTabSz="1828800" latinLnBrk="0">
      <a:defRPr sz="2400">
        <a:latin typeface="+mj-lt"/>
        <a:ea typeface="+mj-ea"/>
        <a:cs typeface="+mj-cs"/>
        <a:sym typeface="Calibri"/>
      </a:defRPr>
    </a:lvl4pPr>
    <a:lvl5pPr indent="914400" defTabSz="1828800" latinLnBrk="0">
      <a:defRPr sz="2400">
        <a:latin typeface="+mj-lt"/>
        <a:ea typeface="+mj-ea"/>
        <a:cs typeface="+mj-cs"/>
        <a:sym typeface="Calibri"/>
      </a:defRPr>
    </a:lvl5pPr>
    <a:lvl6pPr indent="1143000" defTabSz="1828800" latinLnBrk="0">
      <a:defRPr sz="2400">
        <a:latin typeface="+mj-lt"/>
        <a:ea typeface="+mj-ea"/>
        <a:cs typeface="+mj-cs"/>
        <a:sym typeface="Calibri"/>
      </a:defRPr>
    </a:lvl6pPr>
    <a:lvl7pPr indent="1371600" defTabSz="1828800" latinLnBrk="0">
      <a:defRPr sz="2400">
        <a:latin typeface="+mj-lt"/>
        <a:ea typeface="+mj-ea"/>
        <a:cs typeface="+mj-cs"/>
        <a:sym typeface="Calibri"/>
      </a:defRPr>
    </a:lvl7pPr>
    <a:lvl8pPr indent="1600200" defTabSz="1828800" latinLnBrk="0">
      <a:defRPr sz="2400">
        <a:latin typeface="+mj-lt"/>
        <a:ea typeface="+mj-ea"/>
        <a:cs typeface="+mj-cs"/>
        <a:sym typeface="Calibri"/>
      </a:defRPr>
    </a:lvl8pPr>
    <a:lvl9pPr indent="1828800" defTabSz="1828800" latinLnBrk="0">
      <a:defRPr sz="24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7FAAB3-9EDE-4542-A619-C9ED7A40E2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6027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0A7C0-860C-4E54-945A-E6CDF7B6FD9A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9B2B1-F9C1-46D3-A79F-4DBFD8346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260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5199708" y="1055124"/>
            <a:ext cx="13984584" cy="1020496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7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17520" y="3182112"/>
            <a:ext cx="11411712" cy="6528816"/>
          </a:xfrm>
        </p:spPr>
        <p:txBody>
          <a:bodyPr anchor="b">
            <a:norm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9857232"/>
            <a:ext cx="11411712" cy="1993392"/>
          </a:xfrm>
        </p:spPr>
        <p:txBody>
          <a:bodyPr/>
          <a:lstStyle>
            <a:lvl1pPr marL="0" indent="0" algn="l">
              <a:buNone/>
              <a:defRPr sz="4800" cap="all" baseline="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7486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3" y="630222"/>
            <a:ext cx="6043086" cy="2870884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72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4023360"/>
            <a:ext cx="21031200" cy="8321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6382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14419632" y="0"/>
            <a:ext cx="8287968" cy="1149532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72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700" y="2157982"/>
            <a:ext cx="10533888" cy="6272784"/>
          </a:xfrm>
        </p:spPr>
        <p:txBody>
          <a:bodyPr anchor="b">
            <a:normAutofit/>
          </a:bodyPr>
          <a:lstStyle>
            <a:lvl1pPr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3700" y="8558785"/>
            <a:ext cx="10533888" cy="3000374"/>
          </a:xfrm>
        </p:spPr>
        <p:txBody>
          <a:bodyPr/>
          <a:lstStyle>
            <a:lvl1pPr marL="0" indent="0">
              <a:buNone/>
              <a:defRPr sz="4800" cap="all" baseline="0">
                <a:solidFill>
                  <a:schemeClr val="tx1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9771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3" y="630222"/>
            <a:ext cx="6043086" cy="2870884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72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400" y="4023360"/>
            <a:ext cx="9875520" cy="8321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838176" y="4023360"/>
            <a:ext cx="9875520" cy="8321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4414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3" y="630222"/>
            <a:ext cx="6043086" cy="2870884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72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9576" y="4023360"/>
            <a:ext cx="9875520" cy="1901952"/>
          </a:xfrm>
        </p:spPr>
        <p:txBody>
          <a:bodyPr anchor="b">
            <a:normAutofit/>
          </a:bodyPr>
          <a:lstStyle>
            <a:lvl1pPr marL="0" indent="0">
              <a:buNone/>
              <a:defRPr sz="56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9576" y="6254496"/>
            <a:ext cx="9875520" cy="6126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838176" y="4023360"/>
            <a:ext cx="9875520" cy="1901952"/>
          </a:xfrm>
        </p:spPr>
        <p:txBody>
          <a:bodyPr anchor="b">
            <a:normAutofit/>
          </a:bodyPr>
          <a:lstStyle>
            <a:lvl1pPr marL="0" indent="0">
              <a:buNone/>
              <a:defRPr sz="56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838176" y="6254496"/>
            <a:ext cx="9875520" cy="6126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0321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3939278" y="363192"/>
            <a:ext cx="16505444" cy="12044516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7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7568" y="3145536"/>
            <a:ext cx="13002768" cy="8193024"/>
          </a:xfrm>
        </p:spPr>
        <p:txBody>
          <a:bodyPr>
            <a:normAutofit/>
          </a:bodyPr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5806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379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3536200" y="-1"/>
            <a:ext cx="20847800" cy="11840310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720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5576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9453457" y="0"/>
            <a:ext cx="14944762" cy="13716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720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6" y="1280160"/>
            <a:ext cx="7772400" cy="5907024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18336" y="1280160"/>
            <a:ext cx="8979408" cy="11192256"/>
          </a:xfrm>
        </p:spPr>
        <p:txBody>
          <a:bodyPr anchor="ctr"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6" y="7552944"/>
            <a:ext cx="7772400" cy="4937760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7562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1369930" y="2664474"/>
            <a:ext cx="10527464" cy="768220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7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8064" y="5047488"/>
            <a:ext cx="7662672" cy="2907792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3423392" y="1280158"/>
            <a:ext cx="9674352" cy="11137392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10128" y="8174736"/>
            <a:ext cx="6638544" cy="1298448"/>
          </a:xfrm>
        </p:spPr>
        <p:txBody>
          <a:bodyPr>
            <a:noAutofit/>
          </a:bodyPr>
          <a:lstStyle>
            <a:lvl1pPr marL="0" indent="0" algn="ctr">
              <a:buNone/>
              <a:defRPr sz="4000" cap="all" baseline="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1329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9373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9620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17618-69F8-460A-8911-491EC2B1EC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5011D0-9CC6-4079-8D04-6AF8A68047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CCB375-5669-4E50-94BE-A39F32351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18CAD-5CB0-4908-A5CC-DD6D3CF3689A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D3EF54-11C5-456B-AA61-74AE37545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A6031E-7C27-4C51-9205-43168E689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CA883-822D-41C5-86D5-3FA7EA3F1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1370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CCF3-5C82-45D6-B439-478875B2B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324DB4-B9D1-4A0A-BFB0-F30D13B4D9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C2C3D8-8A39-45EB-B9D4-56DE3D9F0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18CAD-5CB0-4908-A5CC-DD6D3CF3689A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152F4C-A7AA-4F54-B8CC-8AE88DD20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8A6794-0450-4923-98D8-F0779981A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CA883-822D-41C5-86D5-3FA7EA3F1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3847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102BE-5052-4257-9E16-0B48B90E7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ADD73C-3AE0-4975-AF24-A3B03AE022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F9243C-8C0E-4A3D-9E5A-3B008F671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18CAD-5CB0-4908-A5CC-DD6D3CF3689A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371E89-340B-443C-9C86-6F597EE91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32DB57-9A0C-430E-99AA-507FDF18F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CA883-822D-41C5-86D5-3FA7EA3F1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8826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CF1A2-CC10-404E-96D4-7173BCB69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71EFEA-29A3-43B6-AC83-5DCA0432E2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6C88B4-D374-493F-B15E-3342844ECC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99FB02-2B1E-4BBD-A3C1-129C76066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18CAD-5CB0-4908-A5CC-DD6D3CF3689A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E47071-9F6B-4671-B336-3EFBB2CA7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8935B3-5F6E-4EAF-B38A-74F026F7B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CA883-822D-41C5-86D5-3FA7EA3F1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4633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56166-7333-4369-8BFA-83B7A4F9A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8FEA28-73A8-4A8D-A4FC-B87B43EDDD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60DB06-A172-4BC3-8819-46E57D8E10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961EC9-31D0-4115-BAFD-73528DF5C1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59B5E5-7475-4C1D-9CE1-17D2F7990D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420EAF-A1BC-4886-B486-16BB841E3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18CAD-5CB0-4908-A5CC-DD6D3CF3689A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972F25-CE40-47B0-B2DD-19A3D9F8D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CAEE1E-D062-49DA-9720-A461C84A7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CA883-822D-41C5-86D5-3FA7EA3F1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580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0A7C0-860C-4E54-945A-E6CDF7B6FD9A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9B2B1-F9C1-46D3-A79F-4DBFD8346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8423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8F464-E1B5-4D3B-8169-F46844540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5D2A64-6E14-447B-B303-41F0F9A35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18CAD-5CB0-4908-A5CC-DD6D3CF3689A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8D5C67-C677-42B3-B8A6-C77FBFDD2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0A314-ABBF-48F4-84B5-796DC6294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CA883-822D-41C5-86D5-3FA7EA3F1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1648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E38640-F60C-42A7-9681-6A010FEF5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18CAD-5CB0-4908-A5CC-DD6D3CF3689A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5F2287-B06F-4329-A81B-17509CACE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25CAC5-08A9-4605-A604-0C49BEB9A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CA883-822D-41C5-86D5-3FA7EA3F1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4059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E85EB-5624-41DE-89D9-3426A55AC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11A85F-BAD0-4311-AD5C-D7DE052C2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E6DF68-66CA-4D3C-897A-514C7BA664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8E74B0-F106-43E4-A0A9-2B1C8EB3B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18CAD-5CB0-4908-A5CC-DD6D3CF3689A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B2DEC2-9A49-435B-9445-57D24A42E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3002BD-F61D-4A9D-9D9F-FD77A2BC1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CA883-822D-41C5-86D5-3FA7EA3F1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2307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C7AEA-D156-4349-A813-4C6E97205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7DBACC-284E-4FA6-8253-EEC394E938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34BA43-A4D5-401C-8970-15671ABEFC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D757B3-BB49-494E-B108-5BE05958A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18CAD-5CB0-4908-A5CC-DD6D3CF3689A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E8B0A5-CDDD-4441-8E5C-F88D7E16C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82BDC4-028F-4BD7-9524-6F3AD5996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CA883-822D-41C5-86D5-3FA7EA3F1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515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F4A11-D91F-44DE-A913-2D55DA563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312B1E-F2B4-458C-BD8A-2877963A51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83F086-EF4B-4039-832F-A7D4E1805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18CAD-5CB0-4908-A5CC-DD6D3CF3689A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46B721-034B-4FD5-84AB-2674A2F46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B09607-38D2-4C86-B1B1-D1F65E430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CA883-822D-41C5-86D5-3FA7EA3F1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8223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F7A74B-5B2F-46E4-A80C-786D801F97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1AEF6A-791C-4633-96CD-8D7C2C306B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4830EE-CE78-4792-BA33-B049A584D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18CAD-5CB0-4908-A5CC-DD6D3CF3689A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C4BF8F-B179-40AA-9F8C-C15F68EA4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6F158C-3E43-4AE7-82DD-69B3DB6B5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CA883-822D-41C5-86D5-3FA7EA3F1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326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0459007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ulbright_Back1.png" descr="Fulbright_Back1.png"/>
          <p:cNvPicPr>
            <a:picLocks noChangeAspect="1"/>
          </p:cNvPicPr>
          <p:nvPr userDrawn="1"/>
        </p:nvPicPr>
        <p:blipFill>
          <a:blip r:embed="rId3"/>
          <a:srcRect t="12660" b="12660"/>
          <a:stretch>
            <a:fillRect/>
          </a:stretch>
        </p:blipFill>
        <p:spPr>
          <a:xfrm>
            <a:off x="-52190" y="-1"/>
            <a:ext cx="24488380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" descr="Image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218227" y="5364030"/>
            <a:ext cx="15947546" cy="2987940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" descr="Image"/>
          <p:cNvPicPr>
            <a:picLocks noChangeAspect="1"/>
          </p:cNvPicPr>
          <p:nvPr userDrawn="1"/>
        </p:nvPicPr>
        <p:blipFill>
          <a:blip r:embed="rId5"/>
          <a:srcRect l="77247"/>
          <a:stretch>
            <a:fillRect/>
          </a:stretch>
        </p:blipFill>
        <p:spPr>
          <a:xfrm>
            <a:off x="1078055" y="12216500"/>
            <a:ext cx="1006240" cy="972491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ponsored by the U.S. Department of State…"/>
          <p:cNvSpPr txBox="1"/>
          <p:nvPr userDrawn="1"/>
        </p:nvSpPr>
        <p:spPr>
          <a:xfrm>
            <a:off x="2306774" y="12394134"/>
            <a:ext cx="3290444" cy="54483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tIns="91439" bIns="91439">
            <a:spAutoFit/>
          </a:bodyPr>
          <a:lstStyle/>
          <a:p>
            <a:pPr>
              <a:lnSpc>
                <a:spcPct val="90000"/>
              </a:lnSpc>
              <a:defRPr sz="1200" spc="-36">
                <a:solidFill>
                  <a:srgbClr val="FFFFFF"/>
                </a:solidFill>
                <a:latin typeface="Mark OT Book"/>
                <a:ea typeface="Mark OT Book"/>
                <a:cs typeface="Mark OT Book"/>
                <a:sym typeface="Mark OT Book"/>
              </a:defRPr>
            </a:pPr>
            <a:r>
              <a:t>Sponsored by the U.S. Department of State</a:t>
            </a:r>
          </a:p>
          <a:p>
            <a:pPr>
              <a:lnSpc>
                <a:spcPct val="90000"/>
              </a:lnSpc>
              <a:defRPr sz="1200" spc="-36">
                <a:solidFill>
                  <a:srgbClr val="FFFFFF"/>
                </a:solidFill>
                <a:latin typeface="Mark OT Book"/>
                <a:ea typeface="Mark OT Book"/>
                <a:cs typeface="Mark OT Book"/>
                <a:sym typeface="Mark OT Book"/>
              </a:defRPr>
            </a:pPr>
            <a:r>
              <a:t>Bureau of Educational and Cultural Affairs</a:t>
            </a:r>
          </a:p>
        </p:txBody>
      </p:sp>
      <p:sp>
        <p:nvSpPr>
          <p:cNvPr id="6" name="eca.state.gov/fulbright…"/>
          <p:cNvSpPr txBox="1"/>
          <p:nvPr userDrawn="1"/>
        </p:nvSpPr>
        <p:spPr>
          <a:xfrm>
            <a:off x="6090066" y="12394134"/>
            <a:ext cx="1833424" cy="54483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tIns="91439" bIns="91439">
            <a:spAutoFit/>
          </a:bodyPr>
          <a:lstStyle/>
          <a:p>
            <a:pPr>
              <a:lnSpc>
                <a:spcPct val="90000"/>
              </a:lnSpc>
              <a:defRPr sz="1200" spc="-36">
                <a:solidFill>
                  <a:srgbClr val="FFFFFF"/>
                </a:solidFill>
                <a:latin typeface="Mark OT Book"/>
                <a:ea typeface="Mark OT Book"/>
                <a:cs typeface="Mark OT Book"/>
                <a:sym typeface="Mark OT Book"/>
              </a:defRPr>
            </a:pPr>
            <a:r>
              <a:rPr dirty="0"/>
              <a:t>eca.state.gov/fulbright</a:t>
            </a:r>
          </a:p>
          <a:p>
            <a:pPr>
              <a:lnSpc>
                <a:spcPct val="90000"/>
              </a:lnSpc>
              <a:defRPr sz="1200" spc="-36">
                <a:solidFill>
                  <a:srgbClr val="FFFFFF"/>
                </a:solidFill>
                <a:latin typeface="Mark OT Book"/>
                <a:ea typeface="Mark OT Book"/>
                <a:cs typeface="Mark OT Book"/>
                <a:sym typeface="Mark OT Book"/>
              </a:defRPr>
            </a:pPr>
            <a:r>
              <a:rPr dirty="0"/>
              <a:t>#fulbright</a:t>
            </a:r>
          </a:p>
        </p:txBody>
      </p:sp>
      <p:sp>
        <p:nvSpPr>
          <p:cNvPr id="7" name="Line"/>
          <p:cNvSpPr/>
          <p:nvPr userDrawn="1"/>
        </p:nvSpPr>
        <p:spPr>
          <a:xfrm flipV="1">
            <a:off x="5940844" y="12487631"/>
            <a:ext cx="1" cy="480882"/>
          </a:xfrm>
          <a:prstGeom prst="line">
            <a:avLst/>
          </a:prstGeom>
          <a:ln w="12700">
            <a:solidFill>
              <a:srgbClr val="FAFFF8"/>
            </a:solidFill>
          </a:ln>
        </p:spPr>
        <p:txBody>
          <a:bodyPr tIns="91439" bIns="91439"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ransition spd="med"/>
  <p:txStyles>
    <p:titleStyle>
      <a:lvl1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685800" marR="0" indent="-685800" algn="l" defTabSz="18288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6400" b="0" i="0" u="none" strike="noStrike" cap="none" spc="0" baseline="0">
          <a:ln>
            <a:noFill/>
          </a:ln>
          <a:solidFill>
            <a:schemeClr val="accent6"/>
          </a:solidFill>
          <a:uFillTx/>
          <a:latin typeface="+mj-lt"/>
          <a:ea typeface="+mj-ea"/>
          <a:cs typeface="+mj-cs"/>
          <a:sym typeface="Calibri"/>
        </a:defRPr>
      </a:lvl1pPr>
      <a:lvl2pPr marL="1110342" marR="0" indent="-653142" algn="l" defTabSz="18288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–"/>
        <a:tabLst/>
        <a:defRPr sz="6400" b="0" i="0" u="none" strike="noStrike" cap="none" spc="0" baseline="0">
          <a:ln>
            <a:noFill/>
          </a:ln>
          <a:solidFill>
            <a:schemeClr val="accent6"/>
          </a:solidFill>
          <a:uFillTx/>
          <a:latin typeface="+mj-lt"/>
          <a:ea typeface="+mj-ea"/>
          <a:cs typeface="+mj-cs"/>
          <a:sym typeface="Calibri"/>
        </a:defRPr>
      </a:lvl2pPr>
      <a:lvl3pPr marL="1524000" marR="0" indent="-609600" algn="l" defTabSz="18288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6400" b="0" i="0" u="none" strike="noStrike" cap="none" spc="0" baseline="0">
          <a:ln>
            <a:noFill/>
          </a:ln>
          <a:solidFill>
            <a:schemeClr val="accent6"/>
          </a:solidFill>
          <a:uFillTx/>
          <a:latin typeface="+mj-lt"/>
          <a:ea typeface="+mj-ea"/>
          <a:cs typeface="+mj-cs"/>
          <a:sym typeface="Calibri"/>
        </a:defRPr>
      </a:lvl3pPr>
      <a:lvl4pPr marL="2103120" marR="0" indent="-731520" algn="l" defTabSz="18288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–"/>
        <a:tabLst/>
        <a:defRPr sz="6400" b="0" i="0" u="none" strike="noStrike" cap="none" spc="0" baseline="0">
          <a:ln>
            <a:noFill/>
          </a:ln>
          <a:solidFill>
            <a:schemeClr val="accent6"/>
          </a:solidFill>
          <a:uFillTx/>
          <a:latin typeface="+mj-lt"/>
          <a:ea typeface="+mj-ea"/>
          <a:cs typeface="+mj-cs"/>
          <a:sym typeface="Calibri"/>
        </a:defRPr>
      </a:lvl4pPr>
      <a:lvl5pPr marL="2560320" marR="0" indent="-731520" algn="l" defTabSz="18288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»"/>
        <a:tabLst/>
        <a:defRPr sz="6400" b="0" i="0" u="none" strike="noStrike" cap="none" spc="0" baseline="0">
          <a:ln>
            <a:noFill/>
          </a:ln>
          <a:solidFill>
            <a:schemeClr val="accent6"/>
          </a:solidFill>
          <a:uFillTx/>
          <a:latin typeface="+mj-lt"/>
          <a:ea typeface="+mj-ea"/>
          <a:cs typeface="+mj-cs"/>
          <a:sym typeface="Calibri"/>
        </a:defRPr>
      </a:lvl5pPr>
      <a:lvl6pPr marL="3017520" marR="0" indent="-731520" algn="l" defTabSz="18288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6400" b="0" i="0" u="none" strike="noStrike" cap="none" spc="0" baseline="0">
          <a:ln>
            <a:noFill/>
          </a:ln>
          <a:solidFill>
            <a:schemeClr val="accent6"/>
          </a:solidFill>
          <a:uFillTx/>
          <a:latin typeface="+mj-lt"/>
          <a:ea typeface="+mj-ea"/>
          <a:cs typeface="+mj-cs"/>
          <a:sym typeface="Calibri"/>
        </a:defRPr>
      </a:lvl6pPr>
      <a:lvl7pPr marL="3474720" marR="0" indent="-731520" algn="l" defTabSz="18288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6400" b="0" i="0" u="none" strike="noStrike" cap="none" spc="0" baseline="0">
          <a:ln>
            <a:noFill/>
          </a:ln>
          <a:solidFill>
            <a:schemeClr val="accent6"/>
          </a:solidFill>
          <a:uFillTx/>
          <a:latin typeface="+mj-lt"/>
          <a:ea typeface="+mj-ea"/>
          <a:cs typeface="+mj-cs"/>
          <a:sym typeface="Calibri"/>
        </a:defRPr>
      </a:lvl7pPr>
      <a:lvl8pPr marL="3931920" marR="0" indent="-731520" algn="l" defTabSz="18288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6400" b="0" i="0" u="none" strike="noStrike" cap="none" spc="0" baseline="0">
          <a:ln>
            <a:noFill/>
          </a:ln>
          <a:solidFill>
            <a:schemeClr val="accent6"/>
          </a:solidFill>
          <a:uFillTx/>
          <a:latin typeface="+mj-lt"/>
          <a:ea typeface="+mj-ea"/>
          <a:cs typeface="+mj-cs"/>
          <a:sym typeface="Calibri"/>
        </a:defRPr>
      </a:lvl8pPr>
      <a:lvl9pPr marL="4389120" marR="0" indent="-731520" algn="l" defTabSz="18288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6400" b="0" i="0" u="none" strike="noStrike" cap="none" spc="0" baseline="0">
          <a:ln>
            <a:noFill/>
          </a:ln>
          <a:solidFill>
            <a:schemeClr val="accent6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854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10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D4E64C-C406-4890-86B0-A1D4D2D5F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C459B8-F6A2-4205-9A13-55AA696188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B83965-20BF-4C46-AEA0-FD94DFAB1F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318CAD-5CB0-4908-A5CC-DD6D3CF3689A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96422B-4979-4FAE-8C94-FF1CFF7685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4CD121-A6BA-4ABE-835C-5B47F7DD40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ECA883-822D-41C5-86D5-3FA7EA3F1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626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Fulbright_Back1.png" descr="Fulbright_Back1.png"/>
          <p:cNvPicPr>
            <a:picLocks noChangeAspect="1"/>
          </p:cNvPicPr>
          <p:nvPr userDrawn="1"/>
        </p:nvPicPr>
        <p:blipFill>
          <a:blip r:embed="rId4"/>
          <a:srcRect t="12660" b="12660"/>
          <a:stretch>
            <a:fillRect/>
          </a:stretch>
        </p:blipFill>
        <p:spPr>
          <a:xfrm>
            <a:off x="-52190" y="0"/>
            <a:ext cx="2448838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" descr="Image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9862800" y="12345664"/>
            <a:ext cx="3425328" cy="641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" descr="Image"/>
          <p:cNvPicPr>
            <a:picLocks noChangeAspect="1"/>
          </p:cNvPicPr>
          <p:nvPr userDrawn="1"/>
        </p:nvPicPr>
        <p:blipFill>
          <a:blip r:embed="rId6"/>
          <a:srcRect l="77247"/>
          <a:stretch>
            <a:fillRect/>
          </a:stretch>
        </p:blipFill>
        <p:spPr>
          <a:xfrm>
            <a:off x="1078055" y="12216500"/>
            <a:ext cx="1006240" cy="972491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ponsored by the U.S. Department of State…"/>
          <p:cNvSpPr txBox="1"/>
          <p:nvPr userDrawn="1"/>
        </p:nvSpPr>
        <p:spPr>
          <a:xfrm>
            <a:off x="2306774" y="12394134"/>
            <a:ext cx="3290444" cy="54483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tIns="91439" bIns="91439">
            <a:spAutoFit/>
          </a:bodyPr>
          <a:lstStyle/>
          <a:p>
            <a:pPr>
              <a:lnSpc>
                <a:spcPct val="90000"/>
              </a:lnSpc>
              <a:defRPr sz="1200" spc="-36">
                <a:solidFill>
                  <a:srgbClr val="FFFFFF"/>
                </a:solidFill>
                <a:latin typeface="Mark OT Book"/>
                <a:ea typeface="Mark OT Book"/>
                <a:cs typeface="Mark OT Book"/>
                <a:sym typeface="Mark OT Book"/>
              </a:defRPr>
            </a:pPr>
            <a:r>
              <a:t>Sponsored by the U.S. Department of State</a:t>
            </a:r>
          </a:p>
          <a:p>
            <a:pPr>
              <a:lnSpc>
                <a:spcPct val="90000"/>
              </a:lnSpc>
              <a:defRPr sz="1200" spc="-36">
                <a:solidFill>
                  <a:srgbClr val="FFFFFF"/>
                </a:solidFill>
                <a:latin typeface="Mark OT Book"/>
                <a:ea typeface="Mark OT Book"/>
                <a:cs typeface="Mark OT Book"/>
                <a:sym typeface="Mark OT Book"/>
              </a:defRPr>
            </a:pPr>
            <a:r>
              <a:t>Bureau of Educational and Cultural Affairs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701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Fulbright_Back2.png" descr="Fulbright_Back2.png"/>
          <p:cNvPicPr>
            <a:picLocks noChangeAspect="1"/>
          </p:cNvPicPr>
          <p:nvPr userDrawn="1"/>
        </p:nvPicPr>
        <p:blipFill>
          <a:blip r:embed="rId3"/>
          <a:srcRect t="22476" b="12933"/>
          <a:stretch>
            <a:fillRect/>
          </a:stretch>
        </p:blipFill>
        <p:spPr>
          <a:xfrm>
            <a:off x="-77788" y="0"/>
            <a:ext cx="24539675" cy="11887702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" descr="Image"/>
          <p:cNvPicPr>
            <a:picLocks noChangeAspect="1"/>
          </p:cNvPicPr>
          <p:nvPr userDrawn="1"/>
        </p:nvPicPr>
        <p:blipFill>
          <a:blip r:embed="rId4"/>
          <a:srcRect l="77504"/>
          <a:stretch>
            <a:fillRect/>
          </a:stretch>
        </p:blipFill>
        <p:spPr>
          <a:xfrm>
            <a:off x="1123232" y="12211935"/>
            <a:ext cx="1004255" cy="981655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ponsored by the U.S. Department of State…"/>
          <p:cNvSpPr txBox="1"/>
          <p:nvPr userDrawn="1"/>
        </p:nvSpPr>
        <p:spPr>
          <a:xfrm>
            <a:off x="2306774" y="12394153"/>
            <a:ext cx="3290444" cy="54483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tIns="91439" bIns="91439">
            <a:spAutoFit/>
          </a:bodyPr>
          <a:lstStyle/>
          <a:p>
            <a:pPr>
              <a:lnSpc>
                <a:spcPct val="90000"/>
              </a:lnSpc>
              <a:defRPr sz="1200" spc="-36">
                <a:solidFill>
                  <a:srgbClr val="0165BE"/>
                </a:solidFill>
                <a:latin typeface="Mark OT Book"/>
                <a:ea typeface="Mark OT Book"/>
                <a:cs typeface="Mark OT Book"/>
                <a:sym typeface="Mark OT Book"/>
              </a:defRPr>
            </a:pPr>
            <a:r>
              <a:t>Sponsored by the U.S. Department of State</a:t>
            </a:r>
          </a:p>
          <a:p>
            <a:pPr>
              <a:lnSpc>
                <a:spcPct val="90000"/>
              </a:lnSpc>
              <a:defRPr sz="1200" spc="-36">
                <a:solidFill>
                  <a:srgbClr val="0165BE"/>
                </a:solidFill>
                <a:latin typeface="Mark OT Book"/>
                <a:ea typeface="Mark OT Book"/>
                <a:cs typeface="Mark OT Book"/>
                <a:sym typeface="Mark OT Book"/>
              </a:defRPr>
            </a:pPr>
            <a:r>
              <a:t>Bureau of Educational and Cultural Affairs</a:t>
            </a:r>
          </a:p>
        </p:txBody>
      </p:sp>
      <p:pic>
        <p:nvPicPr>
          <p:cNvPr id="10" name="Image" descr="Image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9879733" y="12359559"/>
            <a:ext cx="3391463" cy="635426"/>
          </a:xfrm>
          <a:prstGeom prst="rect">
            <a:avLst/>
          </a:prstGeom>
          <a:ln w="12700">
            <a:miter lim="4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Fulbright_Back2.png" descr="Fulbright_Back2.png"/>
          <p:cNvPicPr>
            <a:picLocks noChangeAspect="1"/>
          </p:cNvPicPr>
          <p:nvPr userDrawn="1"/>
        </p:nvPicPr>
        <p:blipFill>
          <a:blip r:embed="rId3"/>
          <a:srcRect t="12610" b="12611"/>
          <a:stretch>
            <a:fillRect/>
          </a:stretch>
        </p:blipFill>
        <p:spPr>
          <a:xfrm>
            <a:off x="-36067" y="0"/>
            <a:ext cx="24456034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Image" descr="Image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862800" y="12345664"/>
            <a:ext cx="3425328" cy="641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age" descr="Image"/>
          <p:cNvPicPr>
            <a:picLocks noChangeAspect="1"/>
          </p:cNvPicPr>
          <p:nvPr userDrawn="1"/>
        </p:nvPicPr>
        <p:blipFill>
          <a:blip r:embed="rId5"/>
          <a:srcRect l="77247"/>
          <a:stretch>
            <a:fillRect/>
          </a:stretch>
        </p:blipFill>
        <p:spPr>
          <a:xfrm>
            <a:off x="1078055" y="12216500"/>
            <a:ext cx="1006240" cy="972491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Sponsored by the U.S. Department of State…"/>
          <p:cNvSpPr txBox="1"/>
          <p:nvPr userDrawn="1"/>
        </p:nvSpPr>
        <p:spPr>
          <a:xfrm>
            <a:off x="2306774" y="12394134"/>
            <a:ext cx="3290444" cy="54483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tIns="91439" bIns="91439">
            <a:spAutoFit/>
          </a:bodyPr>
          <a:lstStyle/>
          <a:p>
            <a:pPr>
              <a:lnSpc>
                <a:spcPct val="90000"/>
              </a:lnSpc>
              <a:defRPr sz="1200" spc="-36">
                <a:solidFill>
                  <a:srgbClr val="FFFFFF"/>
                </a:solidFill>
                <a:latin typeface="Mark OT Book"/>
                <a:ea typeface="Mark OT Book"/>
                <a:cs typeface="Mark OT Book"/>
                <a:sym typeface="Mark OT Book"/>
              </a:defRPr>
            </a:pPr>
            <a:r>
              <a:t>Sponsored by the U.S. Department of State</a:t>
            </a:r>
          </a:p>
          <a:p>
            <a:pPr>
              <a:lnSpc>
                <a:spcPct val="90000"/>
              </a:lnSpc>
              <a:defRPr sz="1200" spc="-36">
                <a:solidFill>
                  <a:srgbClr val="FFFFFF"/>
                </a:solidFill>
                <a:latin typeface="Mark OT Book"/>
                <a:ea typeface="Mark OT Book"/>
                <a:cs typeface="Mark OT Book"/>
                <a:sym typeface="Mark OT Book"/>
              </a:defRPr>
            </a:pPr>
            <a:r>
              <a:t>Bureau of Educational and Cultural Affairs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" descr="Image"/>
          <p:cNvPicPr>
            <a:picLocks noChangeAspect="1"/>
          </p:cNvPicPr>
          <p:nvPr userDrawn="1"/>
        </p:nvPicPr>
        <p:blipFill>
          <a:blip r:embed="rId3"/>
          <a:srcRect l="77504"/>
          <a:stretch>
            <a:fillRect/>
          </a:stretch>
        </p:blipFill>
        <p:spPr>
          <a:xfrm>
            <a:off x="1123232" y="12211935"/>
            <a:ext cx="1004255" cy="981655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ponsored by the U.S. Department of State…"/>
          <p:cNvSpPr txBox="1"/>
          <p:nvPr userDrawn="1"/>
        </p:nvSpPr>
        <p:spPr>
          <a:xfrm>
            <a:off x="2306774" y="12394153"/>
            <a:ext cx="3290444" cy="54483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tIns="91439" bIns="91439">
            <a:spAutoFit/>
          </a:bodyPr>
          <a:lstStyle/>
          <a:p>
            <a:pPr>
              <a:lnSpc>
                <a:spcPct val="90000"/>
              </a:lnSpc>
              <a:defRPr sz="1200" spc="-36">
                <a:solidFill>
                  <a:srgbClr val="0165BE"/>
                </a:solidFill>
                <a:latin typeface="Mark OT Book"/>
                <a:ea typeface="Mark OT Book"/>
                <a:cs typeface="Mark OT Book"/>
                <a:sym typeface="Mark OT Book"/>
              </a:defRPr>
            </a:pPr>
            <a:r>
              <a:t>Sponsored by the U.S. Department of State</a:t>
            </a:r>
          </a:p>
          <a:p>
            <a:pPr>
              <a:lnSpc>
                <a:spcPct val="90000"/>
              </a:lnSpc>
              <a:defRPr sz="1200" spc="-36">
                <a:solidFill>
                  <a:srgbClr val="0165BE"/>
                </a:solidFill>
                <a:latin typeface="Mark OT Book"/>
                <a:ea typeface="Mark OT Book"/>
                <a:cs typeface="Mark OT Book"/>
                <a:sym typeface="Mark OT Book"/>
              </a:defRPr>
            </a:pPr>
            <a:r>
              <a:t>Bureau of Educational and Cultural Affairs</a:t>
            </a:r>
          </a:p>
        </p:txBody>
      </p:sp>
      <p:pic>
        <p:nvPicPr>
          <p:cNvPr id="9" name="Image" descr="Image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879733" y="12359559"/>
            <a:ext cx="3391463" cy="635426"/>
          </a:xfrm>
          <a:prstGeom prst="rect">
            <a:avLst/>
          </a:prstGeom>
          <a:ln w="12700">
            <a:miter lim="4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/>
          <p:cNvSpPr/>
          <p:nvPr userDrawn="1"/>
        </p:nvSpPr>
        <p:spPr>
          <a:xfrm>
            <a:off x="-74431" y="-101600"/>
            <a:ext cx="24532862" cy="13919200"/>
          </a:xfrm>
          <a:prstGeom prst="rect">
            <a:avLst/>
          </a:prstGeom>
          <a:solidFill>
            <a:srgbClr val="003DA5"/>
          </a:solidFill>
          <a:ln w="12700">
            <a:miter lim="400000"/>
          </a:ln>
        </p:spPr>
        <p:txBody>
          <a:bodyPr tIns="91439" bIns="91439" anchor="ctr"/>
          <a:lstStyle/>
          <a:p>
            <a:endParaRPr/>
          </a:p>
        </p:txBody>
      </p:sp>
      <p:pic>
        <p:nvPicPr>
          <p:cNvPr id="8" name="Image" descr="Image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862800" y="12345664"/>
            <a:ext cx="3425328" cy="641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" descr="Image"/>
          <p:cNvPicPr>
            <a:picLocks noChangeAspect="1"/>
          </p:cNvPicPr>
          <p:nvPr userDrawn="1"/>
        </p:nvPicPr>
        <p:blipFill>
          <a:blip r:embed="rId4"/>
          <a:srcRect l="77247"/>
          <a:stretch>
            <a:fillRect/>
          </a:stretch>
        </p:blipFill>
        <p:spPr>
          <a:xfrm>
            <a:off x="1078055" y="12216500"/>
            <a:ext cx="1006240" cy="972491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ponsored by the U.S. Department of State…"/>
          <p:cNvSpPr txBox="1"/>
          <p:nvPr userDrawn="1"/>
        </p:nvSpPr>
        <p:spPr>
          <a:xfrm>
            <a:off x="2306774" y="12394134"/>
            <a:ext cx="3290444" cy="54483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tIns="91439" bIns="91439">
            <a:spAutoFit/>
          </a:bodyPr>
          <a:lstStyle/>
          <a:p>
            <a:pPr>
              <a:lnSpc>
                <a:spcPct val="90000"/>
              </a:lnSpc>
              <a:defRPr sz="1200" spc="-36">
                <a:solidFill>
                  <a:srgbClr val="FFFFFF"/>
                </a:solidFill>
                <a:latin typeface="Mark OT Book"/>
                <a:ea typeface="Mark OT Book"/>
                <a:cs typeface="Mark OT Book"/>
                <a:sym typeface="Mark OT Book"/>
              </a:defRPr>
            </a:pPr>
            <a:r>
              <a:t>Sponsored by the U.S. Department of State</a:t>
            </a:r>
          </a:p>
          <a:p>
            <a:pPr>
              <a:lnSpc>
                <a:spcPct val="90000"/>
              </a:lnSpc>
              <a:defRPr sz="1200" spc="-36">
                <a:solidFill>
                  <a:srgbClr val="FFFFFF"/>
                </a:solidFill>
                <a:latin typeface="Mark OT Book"/>
                <a:ea typeface="Mark OT Book"/>
                <a:cs typeface="Mark OT Book"/>
                <a:sym typeface="Mark OT Book"/>
              </a:defRPr>
            </a:pPr>
            <a:r>
              <a:t>Bureau of Educational and Cultural Affairs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/>
          <p:cNvSpPr/>
          <p:nvPr userDrawn="1"/>
        </p:nvSpPr>
        <p:spPr>
          <a:xfrm>
            <a:off x="-122651" y="-101600"/>
            <a:ext cx="24629302" cy="13919200"/>
          </a:xfrm>
          <a:prstGeom prst="rect">
            <a:avLst/>
          </a:prstGeom>
          <a:solidFill>
            <a:srgbClr val="00A9E0"/>
          </a:solidFill>
          <a:ln w="12700">
            <a:miter lim="400000"/>
          </a:ln>
        </p:spPr>
        <p:txBody>
          <a:bodyPr tIns="91439" bIns="91439" anchor="ctr"/>
          <a:lstStyle/>
          <a:p>
            <a:endParaRPr/>
          </a:p>
        </p:txBody>
      </p:sp>
      <p:pic>
        <p:nvPicPr>
          <p:cNvPr id="8" name="Image" descr="Image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9862800" y="12345664"/>
            <a:ext cx="3425328" cy="641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" descr="Image"/>
          <p:cNvPicPr>
            <a:picLocks noChangeAspect="1"/>
          </p:cNvPicPr>
          <p:nvPr userDrawn="1"/>
        </p:nvPicPr>
        <p:blipFill>
          <a:blip r:embed="rId6"/>
          <a:srcRect l="77247"/>
          <a:stretch>
            <a:fillRect/>
          </a:stretch>
        </p:blipFill>
        <p:spPr>
          <a:xfrm>
            <a:off x="1078055" y="12216500"/>
            <a:ext cx="1006240" cy="972491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ponsored by the U.S. Department of State…"/>
          <p:cNvSpPr txBox="1"/>
          <p:nvPr userDrawn="1"/>
        </p:nvSpPr>
        <p:spPr>
          <a:xfrm>
            <a:off x="2306774" y="12394134"/>
            <a:ext cx="3290444" cy="54483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tIns="91439" bIns="91439">
            <a:spAutoFit/>
          </a:bodyPr>
          <a:lstStyle/>
          <a:p>
            <a:pPr>
              <a:lnSpc>
                <a:spcPct val="90000"/>
              </a:lnSpc>
              <a:defRPr sz="1200" spc="-36">
                <a:solidFill>
                  <a:srgbClr val="FFFFFF"/>
                </a:solidFill>
                <a:latin typeface="Mark OT Book"/>
                <a:ea typeface="Mark OT Book"/>
                <a:cs typeface="Mark OT Book"/>
                <a:sym typeface="Mark OT Book"/>
              </a:defRPr>
            </a:pPr>
            <a:r>
              <a:t>Sponsored by the U.S. Department of State</a:t>
            </a:r>
          </a:p>
          <a:p>
            <a:pPr>
              <a:lnSpc>
                <a:spcPct val="90000"/>
              </a:lnSpc>
              <a:defRPr sz="1200" spc="-36">
                <a:solidFill>
                  <a:srgbClr val="FFFFFF"/>
                </a:solidFill>
                <a:latin typeface="Mark OT Book"/>
                <a:ea typeface="Mark OT Book"/>
                <a:cs typeface="Mark OT Book"/>
                <a:sym typeface="Mark OT Book"/>
              </a:defRPr>
            </a:pPr>
            <a:r>
              <a:t>Bureau of Educational and Cultural Affairs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4" r:id="rId2"/>
    <p:sldLayoutId id="2147483675" r:id="rId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/>
          <p:cNvSpPr/>
          <p:nvPr userDrawn="1"/>
        </p:nvSpPr>
        <p:spPr>
          <a:xfrm>
            <a:off x="-53694" y="-101600"/>
            <a:ext cx="24674843" cy="13919200"/>
          </a:xfrm>
          <a:prstGeom prst="rect">
            <a:avLst/>
          </a:prstGeom>
          <a:solidFill>
            <a:srgbClr val="707372"/>
          </a:solidFill>
          <a:ln w="12700">
            <a:miter lim="400000"/>
          </a:ln>
        </p:spPr>
        <p:txBody>
          <a:bodyPr tIns="91439" bIns="91439" anchor="ctr"/>
          <a:lstStyle/>
          <a:p>
            <a:endParaRPr/>
          </a:p>
        </p:txBody>
      </p:sp>
      <p:pic>
        <p:nvPicPr>
          <p:cNvPr id="8" name="Image" descr="Image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862800" y="12345664"/>
            <a:ext cx="3425328" cy="641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" descr="Image"/>
          <p:cNvPicPr>
            <a:picLocks noChangeAspect="1"/>
          </p:cNvPicPr>
          <p:nvPr userDrawn="1"/>
        </p:nvPicPr>
        <p:blipFill>
          <a:blip r:embed="rId4"/>
          <a:srcRect l="77247"/>
          <a:stretch>
            <a:fillRect/>
          </a:stretch>
        </p:blipFill>
        <p:spPr>
          <a:xfrm>
            <a:off x="1078055" y="12216500"/>
            <a:ext cx="1006240" cy="972491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ponsored by the U.S. Department of State…"/>
          <p:cNvSpPr txBox="1"/>
          <p:nvPr userDrawn="1"/>
        </p:nvSpPr>
        <p:spPr>
          <a:xfrm>
            <a:off x="2306774" y="12394134"/>
            <a:ext cx="3290444" cy="54483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tIns="91439" bIns="91439">
            <a:spAutoFit/>
          </a:bodyPr>
          <a:lstStyle/>
          <a:p>
            <a:pPr>
              <a:lnSpc>
                <a:spcPct val="90000"/>
              </a:lnSpc>
              <a:defRPr sz="1200" spc="-36">
                <a:solidFill>
                  <a:srgbClr val="FFFFFF"/>
                </a:solidFill>
                <a:latin typeface="Mark OT Book"/>
                <a:ea typeface="Mark OT Book"/>
                <a:cs typeface="Mark OT Book"/>
                <a:sym typeface="Mark OT Book"/>
              </a:defRPr>
            </a:pPr>
            <a:r>
              <a:t>Sponsored by the U.S. Department of State</a:t>
            </a:r>
          </a:p>
          <a:p>
            <a:pPr>
              <a:lnSpc>
                <a:spcPct val="90000"/>
              </a:lnSpc>
              <a:defRPr sz="1200" spc="-36">
                <a:solidFill>
                  <a:srgbClr val="FFFFFF"/>
                </a:solidFill>
                <a:latin typeface="Mark OT Book"/>
                <a:ea typeface="Mark OT Book"/>
                <a:cs typeface="Mark OT Book"/>
                <a:sym typeface="Mark OT Book"/>
              </a:defRPr>
            </a:pPr>
            <a:r>
              <a:t>Bureau of Educational and Cultural Affairs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/>
          <p:cNvSpPr/>
          <p:nvPr userDrawn="1"/>
        </p:nvSpPr>
        <p:spPr>
          <a:xfrm>
            <a:off x="-80434" y="-101600"/>
            <a:ext cx="24544867" cy="1391920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tIns="91439" bIns="91439" anchor="ctr"/>
          <a:lstStyle/>
          <a:p>
            <a:endParaRPr/>
          </a:p>
        </p:txBody>
      </p:sp>
      <p:pic>
        <p:nvPicPr>
          <p:cNvPr id="8" name="Image" descr="Image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862800" y="12345664"/>
            <a:ext cx="3425328" cy="641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" descr="Image"/>
          <p:cNvPicPr>
            <a:picLocks noChangeAspect="1"/>
          </p:cNvPicPr>
          <p:nvPr userDrawn="1"/>
        </p:nvPicPr>
        <p:blipFill>
          <a:blip r:embed="rId4"/>
          <a:srcRect l="77247"/>
          <a:stretch>
            <a:fillRect/>
          </a:stretch>
        </p:blipFill>
        <p:spPr>
          <a:xfrm>
            <a:off x="1078055" y="12216500"/>
            <a:ext cx="1006240" cy="972491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ponsored by the U.S. Department of State…"/>
          <p:cNvSpPr txBox="1"/>
          <p:nvPr userDrawn="1"/>
        </p:nvSpPr>
        <p:spPr>
          <a:xfrm>
            <a:off x="2306774" y="12394134"/>
            <a:ext cx="3290444" cy="54483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tIns="91439" bIns="91439">
            <a:spAutoFit/>
          </a:bodyPr>
          <a:lstStyle/>
          <a:p>
            <a:pPr>
              <a:lnSpc>
                <a:spcPct val="90000"/>
              </a:lnSpc>
              <a:defRPr sz="1200" spc="-36">
                <a:solidFill>
                  <a:srgbClr val="FFFFFF"/>
                </a:solidFill>
                <a:latin typeface="Mark OT Book"/>
                <a:ea typeface="Mark OT Book"/>
                <a:cs typeface="Mark OT Book"/>
                <a:sym typeface="Mark OT Book"/>
              </a:defRPr>
            </a:pPr>
            <a:r>
              <a:t>Sponsored by the U.S. Department of State</a:t>
            </a:r>
          </a:p>
          <a:p>
            <a:pPr>
              <a:lnSpc>
                <a:spcPct val="90000"/>
              </a:lnSpc>
              <a:defRPr sz="1200" spc="-36">
                <a:solidFill>
                  <a:srgbClr val="FFFFFF"/>
                </a:solidFill>
                <a:latin typeface="Mark OT Book"/>
                <a:ea typeface="Mark OT Book"/>
                <a:cs typeface="Mark OT Book"/>
                <a:sym typeface="Mark OT Book"/>
              </a:defRPr>
            </a:pPr>
            <a:r>
              <a:t>Bureau of Educational and Cultural Affairs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BB0E59-161F-418C-A092-02D5F4ECD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70" y="1786184"/>
            <a:ext cx="12619340" cy="9461549"/>
          </a:xfrm>
          <a:prstGeom prst="rect">
            <a:avLst/>
          </a:prstGeom>
        </p:spPr>
      </p:pic>
      <p:pic>
        <p:nvPicPr>
          <p:cNvPr id="1026" name="Picture 2" descr="Picture">
            <a:extLst>
              <a:ext uri="{FF2B5EF4-FFF2-40B4-BE49-F238E27FC236}">
                <a16:creationId xmlns:a16="http://schemas.microsoft.com/office/drawing/2014/main" id="{BEC912DC-CE8D-4A01-A0EA-A006C9361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8118" y="1786184"/>
            <a:ext cx="11070012" cy="9461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30704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F25674-0CDD-4F63-9693-11B16AFA89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443" y="-170739"/>
            <a:ext cx="19276316" cy="1405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1614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C8D3657-D022-4D29-8FE0-1CD6841F5A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3141" y="1174002"/>
            <a:ext cx="9051701" cy="67866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B09A3E-AE9A-496E-AB3E-CE4D71A343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158" y="1174003"/>
            <a:ext cx="9051701" cy="6786655"/>
          </a:xfrm>
          <a:prstGeom prst="rect">
            <a:avLst/>
          </a:prstGeom>
        </p:spPr>
      </p:pic>
      <p:pic>
        <p:nvPicPr>
          <p:cNvPr id="9" name="Picture 8" descr="A blue and white logo&#10;&#10;Description automatically generated">
            <a:extLst>
              <a:ext uri="{FF2B5EF4-FFF2-40B4-BE49-F238E27FC236}">
                <a16:creationId xmlns:a16="http://schemas.microsoft.com/office/drawing/2014/main" id="{438C1992-3B39-F8E2-9BC8-808B88D754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175" y="8875059"/>
            <a:ext cx="17129649" cy="292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580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947CAA-E889-402D-8E5D-07FA8DB43977}"/>
              </a:ext>
            </a:extLst>
          </p:cNvPr>
          <p:cNvSpPr txBox="1"/>
          <p:nvPr/>
        </p:nvSpPr>
        <p:spPr>
          <a:xfrm>
            <a:off x="2492188" y="930951"/>
            <a:ext cx="1939962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St. Philip’s College has now partnered with Northwest Vista College and the San Antonio Chapter of the Fulbright Association to bring a Fulbright Scholar-in-Residence to our city for the current academic year, 2023-2024.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509408-9AEA-4A0F-9CDD-660C80828A4A}"/>
              </a:ext>
            </a:extLst>
          </p:cNvPr>
          <p:cNvSpPr txBox="1"/>
          <p:nvPr/>
        </p:nvSpPr>
        <p:spPr>
          <a:xfrm>
            <a:off x="2492188" y="5942221"/>
            <a:ext cx="840889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Our scholar in residence is Professor </a:t>
            </a:r>
            <a:r>
              <a:rPr lang="en-US" sz="6000" b="1" dirty="0"/>
              <a:t>Vladimer Narsia </a:t>
            </a:r>
            <a:r>
              <a:rPr lang="en-US" sz="6000" dirty="0"/>
              <a:t>of Ilia State University in Tbilisi, Georgia.</a:t>
            </a:r>
          </a:p>
          <a:p>
            <a:endParaRPr lang="en-US" sz="6000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6696B4-E780-4D94-A42C-A3CEED23D4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00" y="5054728"/>
            <a:ext cx="11033855" cy="703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783040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A509408-9AEA-4A0F-9CDD-660C80828A4A}"/>
              </a:ext>
            </a:extLst>
          </p:cNvPr>
          <p:cNvSpPr txBox="1"/>
          <p:nvPr/>
        </p:nvSpPr>
        <p:spPr>
          <a:xfrm>
            <a:off x="1416424" y="760621"/>
            <a:ext cx="2165872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Our scholar, Prof. </a:t>
            </a:r>
            <a:r>
              <a:rPr lang="en-US" sz="6000" b="1" dirty="0"/>
              <a:t>Vladimer Narsia </a:t>
            </a:r>
            <a:r>
              <a:rPr lang="en-US" sz="6000" dirty="0"/>
              <a:t>of Ilia State University in Tbilisi, Georgia, served as a Russell Berrie Fellow at the John Pall II Center for Interreligious Dialogue at the Angelicum in Rome.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F40BCA-7B51-4EC9-92E1-3939124BF3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602" y="4099695"/>
            <a:ext cx="9562796" cy="946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577607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2AC1B-CCE0-4B65-85FA-9A820FD2D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St. Philip’s College </a:t>
            </a:r>
            <a:br>
              <a:rPr lang="en-US" b="1" dirty="0"/>
            </a:br>
            <a:r>
              <a:rPr lang="en-US" b="1" dirty="0"/>
              <a:t>San Antonio, Texas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FA020BC-C996-4F89-A408-705B5B564E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400" y="3841876"/>
            <a:ext cx="21031200" cy="8321424"/>
          </a:xfrm>
        </p:spPr>
      </p:pic>
    </p:spTree>
    <p:extLst>
      <p:ext uri="{BB962C8B-B14F-4D97-AF65-F5344CB8AC3E}">
        <p14:creationId xmlns:p14="http://schemas.microsoft.com/office/powerpoint/2010/main" val="25495734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2DEC2-318F-4398-93E1-9C583F1D3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Northwest Vista College </a:t>
            </a:r>
            <a:br>
              <a:rPr lang="en-US" b="1" dirty="0"/>
            </a:br>
            <a:r>
              <a:rPr lang="en-US" b="1" dirty="0"/>
              <a:t>San Antonio, Texas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2D1099E-BC29-4B3A-B5D3-F09081D690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400" y="4301418"/>
            <a:ext cx="21031200" cy="7402340"/>
          </a:xfrm>
        </p:spPr>
      </p:pic>
    </p:spTree>
    <p:extLst>
      <p:ext uri="{BB962C8B-B14F-4D97-AF65-F5344CB8AC3E}">
        <p14:creationId xmlns:p14="http://schemas.microsoft.com/office/powerpoint/2010/main" val="32650589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9C2B0-D766-47BE-8561-C11E70297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University of the Incarnate Word</a:t>
            </a:r>
            <a:br>
              <a:rPr lang="en-US" b="1" dirty="0"/>
            </a:br>
            <a:r>
              <a:rPr lang="en-US" b="1" dirty="0"/>
              <a:t>San Antonio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31C5820-9F8F-4D3B-BAF0-E159B9D50C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402" y="3651250"/>
            <a:ext cx="10673136" cy="870267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88D262-B38B-4CBE-B0DE-6BC4C3BB9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9539" y="3651250"/>
            <a:ext cx="10212510" cy="870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8222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D85B4-7584-4847-BFC5-A84EE9F5F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Little Flower Basilica Elementary School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 Antonio, Texas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2F6B233-813E-447B-BA49-921C895368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76400" y="3525214"/>
            <a:ext cx="21031200" cy="8702676"/>
          </a:xfrm>
        </p:spPr>
      </p:pic>
    </p:spTree>
    <p:extLst>
      <p:ext uri="{BB962C8B-B14F-4D97-AF65-F5344CB8AC3E}">
        <p14:creationId xmlns:p14="http://schemas.microsoft.com/office/powerpoint/2010/main" val="26277689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8DEDE-F524-4AE7-A4B6-9CC247E32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Schreiner University</a:t>
            </a:r>
            <a:br>
              <a:rPr lang="en-US" b="1" dirty="0"/>
            </a:br>
            <a:r>
              <a:rPr lang="en-US" b="1" dirty="0"/>
              <a:t>Kerrville, Texas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8CB3BC4-45D4-40B6-9DAF-B4A00B6D4F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401" y="3651250"/>
            <a:ext cx="9830654" cy="870267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40CCC7-D6A1-41D9-B832-BC327D6E41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7055" y="3651249"/>
            <a:ext cx="10335802" cy="8702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9199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F551329-75E9-014F-CD5A-16E9DAC5A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118" y="0"/>
            <a:ext cx="16315764" cy="12240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bout Us | Fulbright">
            <a:extLst>
              <a:ext uri="{FF2B5EF4-FFF2-40B4-BE49-F238E27FC236}">
                <a16:creationId xmlns:a16="http://schemas.microsoft.com/office/drawing/2014/main" id="{2A9EA5DB-D271-F7A3-563D-9DB6DD68D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1317" y="9583796"/>
            <a:ext cx="7781365" cy="3594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5134233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D049D-D8C2-41FA-825F-A40723E29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Baylor University</a:t>
            </a:r>
            <a:br>
              <a:rPr lang="en-US" b="1" dirty="0"/>
            </a:br>
            <a:r>
              <a:rPr lang="en-US" b="1" dirty="0"/>
              <a:t>Waco, Texas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4E13D3A-1C66-4494-AD00-C98FBE5C46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41314" y="3651250"/>
            <a:ext cx="10666284" cy="870267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BF4100-7F4A-4F89-A1D1-F08077661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5626" y="3651250"/>
            <a:ext cx="9835688" cy="870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4196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CA9B9-FA96-4AAD-9F55-3BCBFCDE7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Rotary Club and Peace Center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 Antonio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79A5281-D38A-4D0B-B963-BA19052BEA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00" y="3651250"/>
            <a:ext cx="10515600" cy="8702676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2CE6F1-0120-45B1-9CAD-F20E344E64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1802" y="3651250"/>
            <a:ext cx="11000200" cy="870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5843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B25EB-2AA1-41DF-8B4F-02D7F2D61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The World Affairs Council</a:t>
            </a:r>
            <a:br>
              <a:rPr lang="en-US" b="1" dirty="0"/>
            </a:br>
            <a:r>
              <a:rPr lang="en-US" b="1" dirty="0"/>
              <a:t>San Antonio, Texas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0699623-D8DE-4AF4-B847-330D2E7E4C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403" y="3651250"/>
            <a:ext cx="10282718" cy="870267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93C240-8344-45A8-AA5C-0DD22A77F4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59122" y="3651250"/>
            <a:ext cx="10124052" cy="870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4332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93F138A-E087-4B1D-8BEE-797AA03638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179" y="376518"/>
            <a:ext cx="21625641" cy="1161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931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D5F929-1FE5-4798-97CE-3DDC1AC947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625" y="277590"/>
            <a:ext cx="20932750" cy="11699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6734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E0039E65-C363-4EB8-A9DE-54F98AEBCB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31" y="-957862"/>
            <a:ext cx="23382737" cy="142430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D06A53-B175-48B0-95DB-0F47A2AD7B41}"/>
              </a:ext>
            </a:extLst>
          </p:cNvPr>
          <p:cNvSpPr txBox="1"/>
          <p:nvPr/>
        </p:nvSpPr>
        <p:spPr>
          <a:xfrm>
            <a:off x="9305364" y="10793506"/>
            <a:ext cx="57732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/>
              <a:t>Questions?</a:t>
            </a:r>
          </a:p>
        </p:txBody>
      </p:sp>
      <p:sp>
        <p:nvSpPr>
          <p:cNvPr id="2" name="FULL DATE…">
            <a:extLst>
              <a:ext uri="{FF2B5EF4-FFF2-40B4-BE49-F238E27FC236}">
                <a16:creationId xmlns:a16="http://schemas.microsoft.com/office/drawing/2014/main" id="{9E908C04-D048-F1C7-FA5B-2CF0A9A2010B}"/>
              </a:ext>
            </a:extLst>
          </p:cNvPr>
          <p:cNvSpPr txBox="1"/>
          <p:nvPr/>
        </p:nvSpPr>
        <p:spPr>
          <a:xfrm>
            <a:off x="1155700" y="8157275"/>
            <a:ext cx="4283808" cy="3384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tIns="91439" bIns="91439">
            <a:spAutoFit/>
          </a:bodyPr>
          <a:lstStyle/>
          <a:p>
            <a:pPr>
              <a:lnSpc>
                <a:spcPct val="90000"/>
              </a:lnSpc>
              <a:defRPr sz="1800" spc="72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r>
              <a:rPr lang="en-US" sz="3300" dirty="0"/>
              <a:t>Andrew J. Hill</a:t>
            </a:r>
          </a:p>
          <a:p>
            <a:pPr>
              <a:lnSpc>
                <a:spcPct val="90000"/>
              </a:lnSpc>
              <a:defRPr sz="1800" spc="72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r>
              <a:rPr lang="en-US" sz="3300" dirty="0"/>
              <a:t>Philosophy</a:t>
            </a:r>
          </a:p>
          <a:p>
            <a:pPr>
              <a:lnSpc>
                <a:spcPct val="90000"/>
              </a:lnSpc>
              <a:defRPr sz="1800" spc="72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endParaRPr lang="en-US" sz="3300" dirty="0"/>
          </a:p>
          <a:p>
            <a:pPr>
              <a:lnSpc>
                <a:spcPct val="90000"/>
              </a:lnSpc>
              <a:defRPr sz="1800" spc="72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r>
              <a:rPr lang="en-US" sz="3300" dirty="0"/>
              <a:t>St. Philip’s College</a:t>
            </a:r>
          </a:p>
          <a:p>
            <a:pPr>
              <a:lnSpc>
                <a:spcPct val="90000"/>
              </a:lnSpc>
              <a:defRPr sz="1800" spc="72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r>
              <a:rPr lang="en-US" sz="3300" dirty="0"/>
              <a:t>San Antonio, Texas</a:t>
            </a:r>
          </a:p>
          <a:p>
            <a:pPr>
              <a:lnSpc>
                <a:spcPct val="90000"/>
              </a:lnSpc>
              <a:defRPr sz="1800" spc="72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endParaRPr lang="en-US" sz="3300" dirty="0"/>
          </a:p>
          <a:p>
            <a:pPr>
              <a:lnSpc>
                <a:spcPct val="90000"/>
              </a:lnSpc>
              <a:defRPr sz="1800" spc="72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r>
              <a:rPr lang="en-US" sz="3300" dirty="0"/>
              <a:t>24 January 2024</a:t>
            </a:r>
          </a:p>
        </p:txBody>
      </p:sp>
    </p:spTree>
    <p:extLst>
      <p:ext uri="{BB962C8B-B14F-4D97-AF65-F5344CB8AC3E}">
        <p14:creationId xmlns:p14="http://schemas.microsoft.com/office/powerpoint/2010/main" val="2686219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esentation Name…"/>
          <p:cNvSpPr txBox="1"/>
          <p:nvPr/>
        </p:nvSpPr>
        <p:spPr>
          <a:xfrm>
            <a:off x="1057732" y="1575005"/>
            <a:ext cx="18010059" cy="267765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tIns="91439" bIns="91439">
            <a:spAutoFit/>
          </a:bodyPr>
          <a:lstStyle/>
          <a:p>
            <a:pPr>
              <a:lnSpc>
                <a:spcPct val="80000"/>
              </a:lnSpc>
              <a:defRPr sz="10000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r>
              <a:rPr lang="en-US" dirty="0"/>
              <a:t>Fulbright Scholars in San Antonio: </a:t>
            </a:r>
          </a:p>
          <a:p>
            <a:pPr>
              <a:lnSpc>
                <a:spcPct val="80000"/>
              </a:lnSpc>
              <a:defRPr sz="10000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r>
              <a:rPr lang="en-US" dirty="0"/>
              <a:t>Inspiring Our Community</a:t>
            </a:r>
          </a:p>
        </p:txBody>
      </p:sp>
      <p:sp>
        <p:nvSpPr>
          <p:cNvPr id="3" name="First &amp; Last Name, Position…"/>
          <p:cNvSpPr txBox="1"/>
          <p:nvPr/>
        </p:nvSpPr>
        <p:spPr>
          <a:xfrm>
            <a:off x="1155700" y="4615842"/>
            <a:ext cx="12990461" cy="151425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tIns="91439" bIns="91439">
            <a:spAutoFit/>
          </a:bodyPr>
          <a:lstStyle/>
          <a:p>
            <a:pPr>
              <a:lnSpc>
                <a:spcPct val="90000"/>
              </a:lnSpc>
              <a:defRPr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r>
              <a:rPr lang="en-US" sz="4800" dirty="0"/>
              <a:t>How You can Advance Internationalization of Your Curriculum with a Fulbright Scholar-in-Residence</a:t>
            </a:r>
            <a:endParaRPr sz="4800" dirty="0"/>
          </a:p>
        </p:txBody>
      </p:sp>
      <p:sp>
        <p:nvSpPr>
          <p:cNvPr id="4" name="FULL DATE…"/>
          <p:cNvSpPr txBox="1"/>
          <p:nvPr/>
        </p:nvSpPr>
        <p:spPr>
          <a:xfrm>
            <a:off x="1155700" y="8157275"/>
            <a:ext cx="4283808" cy="3384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tIns="91439" bIns="91439">
            <a:spAutoFit/>
          </a:bodyPr>
          <a:lstStyle/>
          <a:p>
            <a:pPr>
              <a:lnSpc>
                <a:spcPct val="90000"/>
              </a:lnSpc>
              <a:defRPr sz="1800" spc="72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r>
              <a:rPr lang="en-US" sz="3300" dirty="0"/>
              <a:t>Andrew J. Hill</a:t>
            </a:r>
          </a:p>
          <a:p>
            <a:pPr>
              <a:lnSpc>
                <a:spcPct val="90000"/>
              </a:lnSpc>
              <a:defRPr sz="1800" spc="72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r>
              <a:rPr lang="en-US" sz="3300" dirty="0"/>
              <a:t>Philosophy</a:t>
            </a:r>
          </a:p>
          <a:p>
            <a:pPr>
              <a:lnSpc>
                <a:spcPct val="90000"/>
              </a:lnSpc>
              <a:defRPr sz="1800" spc="72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endParaRPr lang="en-US" sz="3300" dirty="0"/>
          </a:p>
          <a:p>
            <a:pPr>
              <a:lnSpc>
                <a:spcPct val="90000"/>
              </a:lnSpc>
              <a:defRPr sz="1800" spc="72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r>
              <a:rPr lang="en-US" sz="3300" dirty="0"/>
              <a:t>St. Philip’s College</a:t>
            </a:r>
          </a:p>
          <a:p>
            <a:pPr>
              <a:lnSpc>
                <a:spcPct val="90000"/>
              </a:lnSpc>
              <a:defRPr sz="1800" spc="72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r>
              <a:rPr lang="en-US" sz="3300" dirty="0"/>
              <a:t>San Antonio, Texas</a:t>
            </a:r>
          </a:p>
          <a:p>
            <a:pPr>
              <a:lnSpc>
                <a:spcPct val="90000"/>
              </a:lnSpc>
              <a:defRPr sz="1800" spc="72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endParaRPr lang="en-US" sz="3300" dirty="0"/>
          </a:p>
          <a:p>
            <a:pPr>
              <a:lnSpc>
                <a:spcPct val="90000"/>
              </a:lnSpc>
              <a:defRPr sz="1800" spc="72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r>
              <a:rPr lang="en-US" sz="3300" dirty="0"/>
              <a:t>24 January 2024</a:t>
            </a:r>
          </a:p>
        </p:txBody>
      </p:sp>
      <p:sp>
        <p:nvSpPr>
          <p:cNvPr id="5" name="Line"/>
          <p:cNvSpPr/>
          <p:nvPr/>
        </p:nvSpPr>
        <p:spPr>
          <a:xfrm>
            <a:off x="1155700" y="6438900"/>
            <a:ext cx="333632" cy="0"/>
          </a:xfrm>
          <a:prstGeom prst="line">
            <a:avLst/>
          </a:prstGeom>
          <a:ln w="50800">
            <a:solidFill>
              <a:srgbClr val="00A9E0"/>
            </a:solidFill>
          </a:ln>
        </p:spPr>
        <p:txBody>
          <a:bodyPr tIns="91439" bIns="91439"/>
          <a:lstStyle/>
          <a:p>
            <a:endParaRPr/>
          </a:p>
        </p:txBody>
      </p:sp>
      <p:pic>
        <p:nvPicPr>
          <p:cNvPr id="8" name="Picture 7" descr="A white oval with blue text on a black velvet box&#10;&#10;Description automatically generated">
            <a:extLst>
              <a:ext uri="{FF2B5EF4-FFF2-40B4-BE49-F238E27FC236}">
                <a16:creationId xmlns:a16="http://schemas.microsoft.com/office/drawing/2014/main" id="{7485C2B6-0B7A-E9B9-0786-D37DA2518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1831" y="7977614"/>
            <a:ext cx="3333750" cy="374332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32823D-10D8-4E2E-958B-33BB41DB98CC}"/>
              </a:ext>
            </a:extLst>
          </p:cNvPr>
          <p:cNvSpPr txBox="1"/>
          <p:nvPr/>
        </p:nvSpPr>
        <p:spPr>
          <a:xfrm>
            <a:off x="2492188" y="1199892"/>
            <a:ext cx="19399623" cy="8586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The San Antonio Chapter of the Fulbright Association has </a:t>
            </a:r>
          </a:p>
          <a:p>
            <a:r>
              <a:rPr lang="en-US" sz="6000" dirty="0">
                <a:solidFill>
                  <a:schemeClr val="bg1"/>
                </a:solidFill>
              </a:rPr>
              <a:t>partnered with SPC &amp; NVC to bring Fulbright Scholars from around the world to contribute to the growth and development of our students and our larger community. </a:t>
            </a:r>
          </a:p>
          <a:p>
            <a:endParaRPr lang="en-US" sz="6000" dirty="0">
              <a:solidFill>
                <a:schemeClr val="bg1"/>
              </a:solidFill>
            </a:endParaRPr>
          </a:p>
          <a:p>
            <a:r>
              <a:rPr lang="en-US" sz="6000" dirty="0">
                <a:solidFill>
                  <a:schemeClr val="bg1"/>
                </a:solidFill>
              </a:rPr>
              <a:t>We will also be discussing the traditional Fulbright Scholars program which takes faculty members around the world to teach and conduct research in 160 countries.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4F5FE8-F4A0-4069-81C8-E7044BC383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744" y="9177314"/>
            <a:ext cx="8160512" cy="394254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6549F8-679F-4DDE-8DC7-92AABCAA32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4565" y="2057400"/>
            <a:ext cx="9601200" cy="9601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A68573-3B10-4F0F-9DA1-24698352B361}"/>
              </a:ext>
            </a:extLst>
          </p:cNvPr>
          <p:cNvSpPr txBox="1"/>
          <p:nvPr/>
        </p:nvSpPr>
        <p:spPr>
          <a:xfrm>
            <a:off x="1572768" y="1475062"/>
            <a:ext cx="13953744" cy="9694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Fulbright alumni have achieved distinction in government, science, the arts, business, philanthropy, education, and athletics: </a:t>
            </a:r>
          </a:p>
          <a:p>
            <a:endParaRPr lang="en-US" sz="4800" dirty="0"/>
          </a:p>
          <a:p>
            <a:r>
              <a:rPr lang="en-US" sz="4800" dirty="0"/>
              <a:t>40 Fulbright alumni have served as heads of state or government</a:t>
            </a:r>
          </a:p>
          <a:p>
            <a:endParaRPr lang="en-US" sz="4800" dirty="0"/>
          </a:p>
          <a:p>
            <a:r>
              <a:rPr lang="en-US" sz="4800" dirty="0"/>
              <a:t>62 Fulbright alumni from 15 countries have been awarded the Nobel Prize</a:t>
            </a:r>
          </a:p>
          <a:p>
            <a:endParaRPr lang="en-US" sz="4800" dirty="0"/>
          </a:p>
          <a:p>
            <a:r>
              <a:rPr lang="en-US" sz="4800" dirty="0"/>
              <a:t>76 Fulbright alumni are MacArthur Foundation Fellows</a:t>
            </a:r>
          </a:p>
          <a:p>
            <a:endParaRPr lang="en-US" sz="4800" dirty="0"/>
          </a:p>
          <a:p>
            <a:r>
              <a:rPr lang="en-US" sz="4800" dirty="0"/>
              <a:t>89 Fulbright alumni have received Pulitzer Prizes</a:t>
            </a:r>
          </a:p>
        </p:txBody>
      </p:sp>
    </p:spTree>
    <p:extLst>
      <p:ext uri="{BB962C8B-B14F-4D97-AF65-F5344CB8AC3E}">
        <p14:creationId xmlns:p14="http://schemas.microsoft.com/office/powerpoint/2010/main" val="291528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able with a list of names&#10;&#10;Description automatically generated with medium confidence">
            <a:extLst>
              <a:ext uri="{FF2B5EF4-FFF2-40B4-BE49-F238E27FC236}">
                <a16:creationId xmlns:a16="http://schemas.microsoft.com/office/drawing/2014/main" id="{F9D7723A-E3ED-949A-9104-DB09651FE0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679" y="383068"/>
            <a:ext cx="14006641" cy="1257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687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873" y="0"/>
            <a:ext cx="16082253" cy="122301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066924-DF26-4D03-97AE-396AE16D44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536" y="8757892"/>
            <a:ext cx="3315163" cy="9335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8F70BD-1FE6-4154-B8CE-192E2BE3AF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4486" y="8659280"/>
            <a:ext cx="3314700" cy="9334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85A0AC-DC98-4C01-BBEF-0442DF9E48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3097" y="8910917"/>
            <a:ext cx="3314700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0737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311AC2-D3E4-48C7-ABAF-39E11F83CB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9" y="286872"/>
            <a:ext cx="20670382" cy="1160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2665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FDC08F-237C-4F1E-9D16-2EE459050274}"/>
              </a:ext>
            </a:extLst>
          </p:cNvPr>
          <p:cNvSpPr txBox="1"/>
          <p:nvPr/>
        </p:nvSpPr>
        <p:spPr>
          <a:xfrm>
            <a:off x="2526791" y="1225296"/>
            <a:ext cx="1933041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The program provides approximately 8,000 grants annually – roughly 1,600 to U.S. students, 1,200 to U.S. scholars, 4,000 to foreign students, 900 to foreign visiting scholars, and several hundred to teachers and professionals.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155169-D0E8-433E-8E05-4B1B30E540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054" y="5340132"/>
            <a:ext cx="15685891" cy="677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30508"/>
      </p:ext>
    </p:extLst>
  </p:cSld>
  <p:clrMapOvr>
    <a:masterClrMapping/>
  </p:clrMapOvr>
</p:sld>
</file>

<file path=ppt/theme/theme1.xml><?xml version="1.0" encoding="utf-8"?>
<a:theme xmlns:a="http://schemas.openxmlformats.org/drawingml/2006/main" name="Opener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508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0.xml><?xml version="1.0" encoding="utf-8"?>
<a:theme xmlns:a="http://schemas.openxmlformats.org/drawingml/2006/main" name="BrushVTI">
  <a:themeElements>
    <a:clrScheme name="AnalogousFromRegularSeedRightStep">
      <a:dk1>
        <a:srgbClr val="000000"/>
      </a:dk1>
      <a:lt1>
        <a:srgbClr val="FFFFFF"/>
      </a:lt1>
      <a:dk2>
        <a:srgbClr val="243141"/>
      </a:dk2>
      <a:lt2>
        <a:srgbClr val="E8E2E2"/>
      </a:lt2>
      <a:accent1>
        <a:srgbClr val="45AFB0"/>
      </a:accent1>
      <a:accent2>
        <a:srgbClr val="3B7EB1"/>
      </a:accent2>
      <a:accent3>
        <a:srgbClr val="4D5FC3"/>
      </a:accent3>
      <a:accent4>
        <a:srgbClr val="684BB8"/>
      </a:accent4>
      <a:accent5>
        <a:srgbClr val="9D4DC3"/>
      </a:accent5>
      <a:accent6>
        <a:srgbClr val="B13BA6"/>
      </a:accent6>
      <a:hlink>
        <a:srgbClr val="C65554"/>
      </a:hlink>
      <a:folHlink>
        <a:srgbClr val="7F7F7F"/>
      </a:folHlink>
    </a:clrScheme>
    <a:fontScheme name="Custom 3">
      <a:majorFont>
        <a:latin typeface="Elephan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508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itle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Gradient Base 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Gradient Base 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White Bas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Legacy Blue Bas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Sky Blue Bas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Gray Bas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Black Bas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792</TotalTime>
  <Words>376</Words>
  <Application>Microsoft Office PowerPoint</Application>
  <PresentationFormat>Custom</PresentationFormat>
  <Paragraphs>44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25</vt:i4>
      </vt:variant>
    </vt:vector>
  </HeadingPairs>
  <TitlesOfParts>
    <vt:vector size="43" baseType="lpstr">
      <vt:lpstr>Aptos</vt:lpstr>
      <vt:lpstr>Arial</vt:lpstr>
      <vt:lpstr>Calibri</vt:lpstr>
      <vt:lpstr>Calibri Light</vt:lpstr>
      <vt:lpstr>Century Gothic</vt:lpstr>
      <vt:lpstr>Elephant</vt:lpstr>
      <vt:lpstr>Mark OT Book</vt:lpstr>
      <vt:lpstr>Opener</vt:lpstr>
      <vt:lpstr>Title Slide</vt:lpstr>
      <vt:lpstr>Gradient Base 1</vt:lpstr>
      <vt:lpstr>Gradient Base 2</vt:lpstr>
      <vt:lpstr>White Base</vt:lpstr>
      <vt:lpstr>Legacy Blue Base</vt:lpstr>
      <vt:lpstr>Sky Blue Base</vt:lpstr>
      <vt:lpstr>Gray Base</vt:lpstr>
      <vt:lpstr>Black Base</vt:lpstr>
      <vt:lpstr>BrushVTI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St. Philip’s College  San Antonio, Texas</vt:lpstr>
      <vt:lpstr>Northwest Vista College  San Antonio, Texas</vt:lpstr>
      <vt:lpstr>University of the Incarnate Word San Antonio</vt:lpstr>
      <vt:lpstr>Little Flower Basilica Elementary School San Antonio, Texas</vt:lpstr>
      <vt:lpstr>Schreiner University Kerrville, Texas </vt:lpstr>
      <vt:lpstr>Baylor University Waco, Texas</vt:lpstr>
      <vt:lpstr>Rotary Club and Peace Center San Antonio</vt:lpstr>
      <vt:lpstr>The World Affairs Council San Antonio, Texas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Koeneke, Kara</dc:creator>
  <cp:lastModifiedBy>Andrew Hill</cp:lastModifiedBy>
  <cp:revision>202</cp:revision>
  <dcterms:created xsi:type="dcterms:W3CDTF">2019-06-02T21:08:59Z</dcterms:created>
  <dcterms:modified xsi:type="dcterms:W3CDTF">2024-01-17T11:41:39Z</dcterms:modified>
</cp:coreProperties>
</file>