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theme/theme9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60" r:id="rId3"/>
    <p:sldMasterId id="2147483662" r:id="rId4"/>
    <p:sldMasterId id="2147483664" r:id="rId5"/>
    <p:sldMasterId id="2147483666" r:id="rId6"/>
    <p:sldMasterId id="2147483668" r:id="rId7"/>
    <p:sldMasterId id="2147483670" r:id="rId8"/>
    <p:sldMasterId id="2147483672" r:id="rId9"/>
    <p:sldMasterId id="2147483676" r:id="rId10"/>
  </p:sldMasterIdLst>
  <p:notesMasterIdLst>
    <p:notesMasterId r:id="rId32"/>
  </p:notesMasterIdLst>
  <p:sldIdLst>
    <p:sldId id="256" r:id="rId11"/>
    <p:sldId id="257" r:id="rId12"/>
    <p:sldId id="260" r:id="rId13"/>
    <p:sldId id="266" r:id="rId14"/>
    <p:sldId id="264" r:id="rId15"/>
    <p:sldId id="267" r:id="rId16"/>
    <p:sldId id="269" r:id="rId17"/>
    <p:sldId id="268" r:id="rId18"/>
    <p:sldId id="261" r:id="rId19"/>
    <p:sldId id="272" r:id="rId20"/>
    <p:sldId id="273" r:id="rId21"/>
    <p:sldId id="281" r:id="rId22"/>
    <p:sldId id="282" r:id="rId23"/>
    <p:sldId id="276" r:id="rId24"/>
    <p:sldId id="270" r:id="rId25"/>
    <p:sldId id="271" r:id="rId26"/>
    <p:sldId id="280" r:id="rId27"/>
    <p:sldId id="279" r:id="rId28"/>
    <p:sldId id="277" r:id="rId29"/>
    <p:sldId id="278" r:id="rId30"/>
    <p:sldId id="274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jayla Ortiz" initials="AO" lastIdx="2" clrIdx="0">
    <p:extLst>
      <p:ext uri="{19B8F6BF-5375-455C-9EA6-DF929625EA0E}">
        <p15:presenceInfo xmlns:p15="http://schemas.microsoft.com/office/powerpoint/2012/main" userId="PZ05rWjNT0O45bReoqdu8zTrlCJ30C2GWUmDFZGNU8w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8" autoAdjust="0"/>
    <p:restoredTop sz="94152" autoAdjust="0"/>
  </p:normalViewPr>
  <p:slideViewPr>
    <p:cSldViewPr snapToGrid="0" snapToObjects="1">
      <p:cViewPr varScale="1">
        <p:scale>
          <a:sx n="54" d="100"/>
          <a:sy n="54" d="100"/>
        </p:scale>
        <p:origin x="804" y="10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5199708" y="1055124"/>
            <a:ext cx="13984584" cy="1020496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7520" y="3182112"/>
            <a:ext cx="11411712" cy="6528816"/>
          </a:xfrm>
        </p:spPr>
        <p:txBody>
          <a:bodyPr anchor="b">
            <a:norm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9857232"/>
            <a:ext cx="11411712" cy="1993392"/>
          </a:xfrm>
        </p:spPr>
        <p:txBody>
          <a:bodyPr/>
          <a:lstStyle>
            <a:lvl1pPr marL="0" indent="0" algn="l">
              <a:buNone/>
              <a:defRPr sz="4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48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3" y="630222"/>
            <a:ext cx="6043086" cy="2870884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4023360"/>
            <a:ext cx="21031200" cy="832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638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14419632" y="0"/>
            <a:ext cx="8287968" cy="1149532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2157982"/>
            <a:ext cx="10533888" cy="6272784"/>
          </a:xfrm>
        </p:spPr>
        <p:txBody>
          <a:bodyPr anchor="b">
            <a:normAutofit/>
          </a:bodyPr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8558785"/>
            <a:ext cx="10533888" cy="3000374"/>
          </a:xfrm>
        </p:spPr>
        <p:txBody>
          <a:bodyPr/>
          <a:lstStyle>
            <a:lvl1pPr marL="0" indent="0">
              <a:buNone/>
              <a:defRPr sz="4800" cap="all" baseline="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7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3" y="630222"/>
            <a:ext cx="6043086" cy="2870884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4023360"/>
            <a:ext cx="9875520" cy="832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38176" y="4023360"/>
            <a:ext cx="9875520" cy="832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41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3" y="630222"/>
            <a:ext cx="6043086" cy="2870884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6" y="4023360"/>
            <a:ext cx="9875520" cy="1901952"/>
          </a:xfrm>
        </p:spPr>
        <p:txBody>
          <a:bodyPr anchor="b">
            <a:normAutofit/>
          </a:bodyPr>
          <a:lstStyle>
            <a:lvl1pPr marL="0" indent="0">
              <a:buNone/>
              <a:defRPr sz="56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6" y="6254496"/>
            <a:ext cx="9875520" cy="612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838176" y="4023360"/>
            <a:ext cx="9875520" cy="1901952"/>
          </a:xfrm>
        </p:spPr>
        <p:txBody>
          <a:bodyPr anchor="b">
            <a:normAutofit/>
          </a:bodyPr>
          <a:lstStyle>
            <a:lvl1pPr marL="0" indent="0">
              <a:buNone/>
              <a:defRPr sz="56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838176" y="6254496"/>
            <a:ext cx="9875520" cy="6126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32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3939278" y="363192"/>
            <a:ext cx="16505444" cy="12044516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568" y="3145536"/>
            <a:ext cx="13002768" cy="8193024"/>
          </a:xfrm>
        </p:spPr>
        <p:txBody>
          <a:bodyPr>
            <a:normAutofit/>
          </a:bodyPr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80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79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3536200" y="-1"/>
            <a:ext cx="20847800" cy="11840310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72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57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9453457" y="0"/>
            <a:ext cx="14944762" cy="13716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1280160"/>
            <a:ext cx="7772400" cy="5907024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8336" y="1280160"/>
            <a:ext cx="8979408" cy="11192256"/>
          </a:xfrm>
        </p:spPr>
        <p:txBody>
          <a:bodyPr anchor="ctr"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6" y="7552944"/>
            <a:ext cx="7772400" cy="4937760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56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1369930" y="2664474"/>
            <a:ext cx="10527464" cy="768220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7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064" y="5047488"/>
            <a:ext cx="7662672" cy="2907792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423392" y="1280158"/>
            <a:ext cx="9674352" cy="11137392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10128" y="8174736"/>
            <a:ext cx="6638544" cy="1298448"/>
          </a:xfrm>
        </p:spPr>
        <p:txBody>
          <a:bodyPr>
            <a:noAutofit/>
          </a:bodyPr>
          <a:lstStyle>
            <a:lvl1pPr marL="0" indent="0" algn="ctr">
              <a:buNone/>
              <a:defRPr sz="4000" cap="all" baseline="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32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37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6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45900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7C0-860C-4E54-945A-E6CDF7B6FD9A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9B2B1-F9C1-46D3-A79F-4DBFD8346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6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lbright_Back1.png" descr="Fulbright_Back1.png"/>
          <p:cNvPicPr>
            <a:picLocks noChangeAspect="1"/>
          </p:cNvPicPr>
          <p:nvPr userDrawn="1"/>
        </p:nvPicPr>
        <p:blipFill>
          <a:blip r:embed="rId3"/>
          <a:srcRect t="12660" b="12660"/>
          <a:stretch>
            <a:fillRect/>
          </a:stretch>
        </p:blipFill>
        <p:spPr>
          <a:xfrm>
            <a:off x="-52190" y="-1"/>
            <a:ext cx="24488380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18227" y="5364030"/>
            <a:ext cx="15947546" cy="2987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" descr="Image"/>
          <p:cNvPicPr>
            <a:picLocks noChangeAspect="1"/>
          </p:cNvPicPr>
          <p:nvPr userDrawn="1"/>
        </p:nvPicPr>
        <p:blipFill>
          <a:blip r:embed="rId5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  <p:sp>
        <p:nvSpPr>
          <p:cNvPr id="6" name="eca.state.gov/fulbright…"/>
          <p:cNvSpPr txBox="1"/>
          <p:nvPr userDrawn="1"/>
        </p:nvSpPr>
        <p:spPr>
          <a:xfrm>
            <a:off x="6090066" y="12394134"/>
            <a:ext cx="183342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rPr dirty="0"/>
              <a:t>eca.state.gov/fulbright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rPr dirty="0"/>
              <a:t>#fulbright</a:t>
            </a:r>
          </a:p>
        </p:txBody>
      </p:sp>
      <p:sp>
        <p:nvSpPr>
          <p:cNvPr id="7" name="Line"/>
          <p:cNvSpPr/>
          <p:nvPr userDrawn="1"/>
        </p:nvSpPr>
        <p:spPr>
          <a:xfrm flipV="1">
            <a:off x="5940844" y="12487631"/>
            <a:ext cx="1" cy="480882"/>
          </a:xfrm>
          <a:prstGeom prst="line">
            <a:avLst/>
          </a:prstGeom>
          <a:ln w="12700">
            <a:solidFill>
              <a:srgbClr val="FAFFF8"/>
            </a:solidFill>
          </a:ln>
        </p:spPr>
        <p:txBody>
          <a:bodyPr tIns="91439" bIns="91439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85800" marR="0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1pPr>
      <a:lvl2pPr marL="1110342" marR="0" indent="-653142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2pPr>
      <a:lvl3pPr marL="1524000" marR="0" indent="-6096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3pPr>
      <a:lvl4pPr marL="2103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–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4pPr>
      <a:lvl5pPr marL="25603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»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5pPr>
      <a:lvl6pPr marL="30175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6pPr>
      <a:lvl7pPr marL="34747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7pPr>
      <a:lvl8pPr marL="39319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8pPr>
      <a:lvl9pPr marL="4389120" marR="0" indent="-73152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6400" b="0" i="0" u="none" strike="noStrike" cap="none" spc="0" baseline="0">
          <a:ln>
            <a:noFill/>
          </a:ln>
          <a:solidFill>
            <a:schemeClr val="accent6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10/14/2023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5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0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ulbright_Back1.png" descr="Fulbright_Back1.png"/>
          <p:cNvPicPr>
            <a:picLocks noChangeAspect="1"/>
          </p:cNvPicPr>
          <p:nvPr userDrawn="1"/>
        </p:nvPicPr>
        <p:blipFill>
          <a:blip r:embed="rId3"/>
          <a:srcRect t="12660" b="12660"/>
          <a:stretch>
            <a:fillRect/>
          </a:stretch>
        </p:blipFill>
        <p:spPr>
          <a:xfrm>
            <a:off x="-52190" y="0"/>
            <a:ext cx="2448838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5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ulbright_Back2.png" descr="Fulbright_Back2.png"/>
          <p:cNvPicPr>
            <a:picLocks noChangeAspect="1"/>
          </p:cNvPicPr>
          <p:nvPr userDrawn="1"/>
        </p:nvPicPr>
        <p:blipFill>
          <a:blip r:embed="rId3"/>
          <a:srcRect t="22476" b="12933"/>
          <a:stretch>
            <a:fillRect/>
          </a:stretch>
        </p:blipFill>
        <p:spPr>
          <a:xfrm>
            <a:off x="-77788" y="0"/>
            <a:ext cx="24539675" cy="11887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4"/>
          <a:srcRect l="77504"/>
          <a:stretch>
            <a:fillRect/>
          </a:stretch>
        </p:blipFill>
        <p:spPr>
          <a:xfrm>
            <a:off x="1123232" y="12211935"/>
            <a:ext cx="1004255" cy="98165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ponsored by the U.S. Department of State…"/>
          <p:cNvSpPr txBox="1"/>
          <p:nvPr userDrawn="1"/>
        </p:nvSpPr>
        <p:spPr>
          <a:xfrm>
            <a:off x="2306774" y="12394153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  <p:pic>
        <p:nvPicPr>
          <p:cNvPr id="10" name="Image" descr="Imag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79733" y="12359559"/>
            <a:ext cx="3391463" cy="63542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ulbright_Back2.png" descr="Fulbright_Back2.png"/>
          <p:cNvPicPr>
            <a:picLocks noChangeAspect="1"/>
          </p:cNvPicPr>
          <p:nvPr userDrawn="1"/>
        </p:nvPicPr>
        <p:blipFill>
          <a:blip r:embed="rId3"/>
          <a:srcRect t="12610" b="12611"/>
          <a:stretch>
            <a:fillRect/>
          </a:stretch>
        </p:blipFill>
        <p:spPr>
          <a:xfrm>
            <a:off x="-36067" y="0"/>
            <a:ext cx="24456034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 userDrawn="1"/>
        </p:nvPicPr>
        <p:blipFill>
          <a:blip r:embed="rId5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/>
          <p:cNvPicPr>
            <a:picLocks noChangeAspect="1"/>
          </p:cNvPicPr>
          <p:nvPr userDrawn="1"/>
        </p:nvPicPr>
        <p:blipFill>
          <a:blip r:embed="rId3"/>
          <a:srcRect l="77504"/>
          <a:stretch>
            <a:fillRect/>
          </a:stretch>
        </p:blipFill>
        <p:spPr>
          <a:xfrm>
            <a:off x="1123232" y="12211935"/>
            <a:ext cx="1004255" cy="9816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ponsored by the U.S. Department of State…"/>
          <p:cNvSpPr txBox="1"/>
          <p:nvPr userDrawn="1"/>
        </p:nvSpPr>
        <p:spPr>
          <a:xfrm>
            <a:off x="2306774" y="12394153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0165BE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79733" y="12359559"/>
            <a:ext cx="3391463" cy="635426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74431" y="-101600"/>
            <a:ext cx="24532862" cy="13919200"/>
          </a:xfrm>
          <a:prstGeom prst="rect">
            <a:avLst/>
          </a:prstGeom>
          <a:solidFill>
            <a:srgbClr val="003DA5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122651" y="-101600"/>
            <a:ext cx="24629302" cy="13919200"/>
          </a:xfrm>
          <a:prstGeom prst="rect">
            <a:avLst/>
          </a:prstGeom>
          <a:solidFill>
            <a:srgbClr val="00A9E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6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4" r:id="rId2"/>
    <p:sldLayoutId id="214748367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53694" y="-101600"/>
            <a:ext cx="24674843" cy="13919200"/>
          </a:xfrm>
          <a:prstGeom prst="rect">
            <a:avLst/>
          </a:prstGeom>
          <a:solidFill>
            <a:srgbClr val="707372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 userDrawn="1"/>
        </p:nvSpPr>
        <p:spPr>
          <a:xfrm>
            <a:off x="-80434" y="-101600"/>
            <a:ext cx="24544867" cy="139192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62800" y="12345664"/>
            <a:ext cx="3425328" cy="641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 userDrawn="1"/>
        </p:nvPicPr>
        <p:blipFill>
          <a:blip r:embed="rId4"/>
          <a:srcRect l="77247"/>
          <a:stretch>
            <a:fillRect/>
          </a:stretch>
        </p:blipFill>
        <p:spPr>
          <a:xfrm>
            <a:off x="1078055" y="12216500"/>
            <a:ext cx="1006240" cy="9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ponsored by the U.S. Department of State…"/>
          <p:cNvSpPr txBox="1"/>
          <p:nvPr userDrawn="1"/>
        </p:nvSpPr>
        <p:spPr>
          <a:xfrm>
            <a:off x="2306774" y="12394134"/>
            <a:ext cx="3290444" cy="5448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Sponsored by the U.S. Department of State</a:t>
            </a:r>
          </a:p>
          <a:p>
            <a:pPr>
              <a:lnSpc>
                <a:spcPct val="90000"/>
              </a:lnSpc>
              <a:defRPr sz="1200" spc="-36">
                <a:solidFill>
                  <a:srgbClr val="FFFFFF"/>
                </a:solidFill>
                <a:latin typeface="Mark OT Book"/>
                <a:ea typeface="Mark OT Book"/>
                <a:cs typeface="Mark OT Book"/>
                <a:sym typeface="Mark OT Book"/>
              </a:defRPr>
            </a:pPr>
            <a:r>
              <a:t>Bureau of Educational and Cultural Affairs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311AC2-D3E4-48C7-ABAF-39E11F83C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9" y="286872"/>
            <a:ext cx="20670382" cy="116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0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BB0E59-161F-418C-A092-02D5F4EC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5" y="1972235"/>
            <a:ext cx="11247266" cy="8432815"/>
          </a:xfrm>
          <a:prstGeom prst="rect">
            <a:avLst/>
          </a:prstGeom>
        </p:spPr>
      </p:pic>
      <p:pic>
        <p:nvPicPr>
          <p:cNvPr id="4" name="Picture 3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66FFCDFE-5B99-E383-228F-4D664F664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685" y="1972235"/>
            <a:ext cx="11247267" cy="843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18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2C12C526-37E0-FA2E-EC06-696B754C9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70" y="234565"/>
            <a:ext cx="15885460" cy="11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25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whiteboard&#10;&#10;Description automatically generated">
            <a:extLst>
              <a:ext uri="{FF2B5EF4-FFF2-40B4-BE49-F238E27FC236}">
                <a16:creationId xmlns:a16="http://schemas.microsoft.com/office/drawing/2014/main" id="{15E439BE-B813-3BF1-ADA2-3263843E2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2710983"/>
            <a:ext cx="11820525" cy="8867775"/>
          </a:xfrm>
          <a:prstGeom prst="rect">
            <a:avLst/>
          </a:prstGeom>
        </p:spPr>
      </p:pic>
      <p:pic>
        <p:nvPicPr>
          <p:cNvPr id="6" name="Picture 5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6A26E3BF-5592-7DEC-03BC-36BE50D31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9" y="882183"/>
            <a:ext cx="11820525" cy="88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5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ay be an image of 10 people and text">
            <a:extLst>
              <a:ext uri="{FF2B5EF4-FFF2-40B4-BE49-F238E27FC236}">
                <a16:creationId xmlns:a16="http://schemas.microsoft.com/office/drawing/2014/main" id="{B6E52233-053E-AE4D-5B11-82EFC9BB4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810" y="1564139"/>
            <a:ext cx="15885460" cy="105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wo men in hats and gowns posing for a photo&#10;&#10;Description automatically generated">
            <a:extLst>
              <a:ext uri="{FF2B5EF4-FFF2-40B4-BE49-F238E27FC236}">
                <a16:creationId xmlns:a16="http://schemas.microsoft.com/office/drawing/2014/main" id="{F0DE18EC-B888-42EA-EEAB-444B77300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30" y="412377"/>
            <a:ext cx="11707906" cy="878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29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3F138A-E087-4B1D-8BEE-797AA0363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79" y="376518"/>
            <a:ext cx="21625641" cy="116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3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5F929-1FE5-4798-97CE-3DDC1AC94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25" y="277590"/>
            <a:ext cx="20932750" cy="1169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3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ign with black text&#10;&#10;Description automatically generated">
            <a:extLst>
              <a:ext uri="{FF2B5EF4-FFF2-40B4-BE49-F238E27FC236}">
                <a16:creationId xmlns:a16="http://schemas.microsoft.com/office/drawing/2014/main" id="{9806ABD3-C51C-5251-7A85-A07FE4D8B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94" y="0"/>
            <a:ext cx="19315812" cy="120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30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with a white text&#10;&#10;Description automatically generated with medium confidence">
            <a:extLst>
              <a:ext uri="{FF2B5EF4-FFF2-40B4-BE49-F238E27FC236}">
                <a16:creationId xmlns:a16="http://schemas.microsoft.com/office/drawing/2014/main" id="{A0F2C0D6-07DB-C9BF-DB63-B8F7B7EB9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88" y="0"/>
            <a:ext cx="16351624" cy="1226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21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men standing together smiling&#10;&#10;Description automatically generated">
            <a:extLst>
              <a:ext uri="{FF2B5EF4-FFF2-40B4-BE49-F238E27FC236}">
                <a16:creationId xmlns:a16="http://schemas.microsoft.com/office/drawing/2014/main" id="{920391DE-3512-5708-D068-20FFF8C56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5" y="1599359"/>
            <a:ext cx="11820525" cy="8867775"/>
          </a:xfrm>
          <a:prstGeom prst="rect">
            <a:avLst/>
          </a:prstGeom>
        </p:spPr>
      </p:pic>
      <p:sp>
        <p:nvSpPr>
          <p:cNvPr id="5" name="FULL DATE…">
            <a:extLst>
              <a:ext uri="{FF2B5EF4-FFF2-40B4-BE49-F238E27FC236}">
                <a16:creationId xmlns:a16="http://schemas.microsoft.com/office/drawing/2014/main" id="{E12C201D-E209-87FF-6082-E9F7FF2E9802}"/>
              </a:ext>
            </a:extLst>
          </p:cNvPr>
          <p:cNvSpPr txBox="1"/>
          <p:nvPr/>
        </p:nvSpPr>
        <p:spPr>
          <a:xfrm>
            <a:off x="13831793" y="1599359"/>
            <a:ext cx="9548160" cy="907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Roger </a:t>
            </a:r>
            <a:r>
              <a:rPr lang="en-US" sz="4000" dirty="0" err="1"/>
              <a:t>Wiemers</a:t>
            </a:r>
            <a:endParaRPr lang="en-US" sz="40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Lipscomb University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Fulbright, India, 2007-2008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40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Vladimer Narsia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Fulbright SIR, </a:t>
            </a:r>
            <a:r>
              <a:rPr lang="it-IT" sz="4000" dirty="0"/>
              <a:t>San Antonio Peace Center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it-IT" sz="4000" dirty="0"/>
              <a:t>Northwest Vista College, 2023-2024</a:t>
            </a:r>
            <a:endParaRPr lang="en-US" sz="40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12 October 2023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200" dirty="0"/>
              <a:t>Viola’s Ventanas Restaurant</a:t>
            </a:r>
          </a:p>
        </p:txBody>
      </p:sp>
    </p:spTree>
    <p:extLst>
      <p:ext uri="{BB962C8B-B14F-4D97-AF65-F5344CB8AC3E}">
        <p14:creationId xmlns:p14="http://schemas.microsoft.com/office/powerpoint/2010/main" val="1980253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Name…"/>
          <p:cNvSpPr txBox="1"/>
          <p:nvPr/>
        </p:nvSpPr>
        <p:spPr>
          <a:xfrm>
            <a:off x="1057732" y="1575005"/>
            <a:ext cx="18010059" cy="26776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80000"/>
              </a:lnSpc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dirty="0"/>
              <a:t>Fulbright Scholars in San Antonio: </a:t>
            </a:r>
          </a:p>
          <a:p>
            <a:pPr>
              <a:lnSpc>
                <a:spcPct val="80000"/>
              </a:lnSpc>
              <a:defRPr sz="10000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dirty="0"/>
              <a:t>Inspiring Our Community</a:t>
            </a:r>
          </a:p>
        </p:txBody>
      </p:sp>
      <p:sp>
        <p:nvSpPr>
          <p:cNvPr id="3" name="First &amp; Last Name, Position…"/>
          <p:cNvSpPr txBox="1"/>
          <p:nvPr/>
        </p:nvSpPr>
        <p:spPr>
          <a:xfrm>
            <a:off x="1155700" y="4561458"/>
            <a:ext cx="21507076" cy="15142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800" dirty="0"/>
              <a:t>How You can Advance the Mission and Purpose of the GCUE</a:t>
            </a:r>
          </a:p>
          <a:p>
            <a:pPr>
              <a:lnSpc>
                <a:spcPct val="90000"/>
              </a:lnSpc>
              <a:defRPr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800" dirty="0"/>
              <a:t>with a Fulbright Scholar-in-Residence (SIR)</a:t>
            </a:r>
            <a:endParaRPr sz="4800" dirty="0"/>
          </a:p>
        </p:txBody>
      </p:sp>
      <p:sp>
        <p:nvSpPr>
          <p:cNvPr id="4" name="FULL DATE…"/>
          <p:cNvSpPr txBox="1"/>
          <p:nvPr/>
        </p:nvSpPr>
        <p:spPr>
          <a:xfrm>
            <a:off x="1155699" y="6493284"/>
            <a:ext cx="8024159" cy="69988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Andrew Hill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Fellow, San Antonio Peace Center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Northwest Vista College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Vladimer Narsia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Fulbright SIR, </a:t>
            </a:r>
            <a:r>
              <a:rPr lang="it-IT" sz="3300" dirty="0"/>
              <a:t>San Antonio Peace Center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it-IT" sz="3300" dirty="0"/>
              <a:t>Northwest Vista College</a:t>
            </a: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Northwest Vista College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San Antonio, Texas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14 October 2023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2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2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sz="3200" dirty="0"/>
          </a:p>
        </p:txBody>
      </p:sp>
      <p:sp>
        <p:nvSpPr>
          <p:cNvPr id="5" name="Line"/>
          <p:cNvSpPr/>
          <p:nvPr/>
        </p:nvSpPr>
        <p:spPr>
          <a:xfrm>
            <a:off x="1155700" y="6438900"/>
            <a:ext cx="333632" cy="0"/>
          </a:xfrm>
          <a:prstGeom prst="line">
            <a:avLst/>
          </a:prstGeom>
          <a:ln w="50800">
            <a:solidFill>
              <a:srgbClr val="00A9E0"/>
            </a:solidFill>
          </a:ln>
        </p:spPr>
        <p:txBody>
          <a:bodyPr tIns="91439" bIns="91439"/>
          <a:lstStyle/>
          <a:p>
            <a:endParaRPr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men standing together smiling&#10;&#10;Description automatically generated">
            <a:extLst>
              <a:ext uri="{FF2B5EF4-FFF2-40B4-BE49-F238E27FC236}">
                <a16:creationId xmlns:a16="http://schemas.microsoft.com/office/drawing/2014/main" id="{920391DE-3512-5708-D068-20FFF8C56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55" y="1599359"/>
            <a:ext cx="11820525" cy="8867775"/>
          </a:xfrm>
          <a:prstGeom prst="rect">
            <a:avLst/>
          </a:prstGeom>
        </p:spPr>
      </p:pic>
      <p:sp>
        <p:nvSpPr>
          <p:cNvPr id="5" name="FULL DATE…">
            <a:extLst>
              <a:ext uri="{FF2B5EF4-FFF2-40B4-BE49-F238E27FC236}">
                <a16:creationId xmlns:a16="http://schemas.microsoft.com/office/drawing/2014/main" id="{E12C201D-E209-87FF-6082-E9F7FF2E9802}"/>
              </a:ext>
            </a:extLst>
          </p:cNvPr>
          <p:cNvSpPr txBox="1"/>
          <p:nvPr/>
        </p:nvSpPr>
        <p:spPr>
          <a:xfrm>
            <a:off x="13831793" y="1599359"/>
            <a:ext cx="9548160" cy="907632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c="http://schemas.openxmlformats.org/markup-compatibility/2006" xmlns:mv="urn:schemas-microsoft-com:mac:vml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Melissa Moya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Northwest Vista </a:t>
            </a:r>
            <a:r>
              <a:rPr lang="en-US" sz="4000" dirty="0" err="1"/>
              <a:t>Colleg</a:t>
            </a:r>
            <a:endParaRPr lang="en-US" sz="40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Fulbright, Peru, 2013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40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Magdalena Yznaga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Palo Alto College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4000" dirty="0"/>
              <a:t>Fulbright, Peru, 2013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12 October 2023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200" dirty="0"/>
              <a:t>Viola’s Ventanas Restaurant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6E4509-F796-8B76-689A-F1925C200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854" y="1599359"/>
            <a:ext cx="11820525" cy="886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35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0039E65-C363-4EB8-A9DE-54F98AEBC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1" y="-957862"/>
            <a:ext cx="23382737" cy="14243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D06A53-B175-48B0-95DB-0F47A2AD7B41}"/>
              </a:ext>
            </a:extLst>
          </p:cNvPr>
          <p:cNvSpPr txBox="1"/>
          <p:nvPr/>
        </p:nvSpPr>
        <p:spPr>
          <a:xfrm>
            <a:off x="9305364" y="10793506"/>
            <a:ext cx="57732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Questions?</a:t>
            </a:r>
          </a:p>
        </p:txBody>
      </p:sp>
      <p:sp>
        <p:nvSpPr>
          <p:cNvPr id="2" name="FULL DATE…">
            <a:extLst>
              <a:ext uri="{FF2B5EF4-FFF2-40B4-BE49-F238E27FC236}">
                <a16:creationId xmlns:a16="http://schemas.microsoft.com/office/drawing/2014/main" id="{277AFA6C-2333-1AD5-4633-CA956A488088}"/>
              </a:ext>
            </a:extLst>
          </p:cNvPr>
          <p:cNvSpPr txBox="1"/>
          <p:nvPr/>
        </p:nvSpPr>
        <p:spPr>
          <a:xfrm>
            <a:off x="890918" y="6531980"/>
            <a:ext cx="8024159" cy="69988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tIns="91439" bIns="91439">
            <a:spAutoFit/>
          </a:bodyPr>
          <a:lstStyle/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Andrew Hill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Fellow, San Antonio Peace Center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Northwest Vista College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Vladimer Narsia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Fulbright SIR, </a:t>
            </a:r>
            <a:r>
              <a:rPr lang="it-IT" sz="3300" dirty="0"/>
              <a:t>San Antonio Peace Center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it-IT" sz="3300" dirty="0"/>
              <a:t>Northwest Vista College</a:t>
            </a: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Northwest Vista College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San Antonio, Texas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3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r>
              <a:rPr lang="en-US" sz="3300" dirty="0"/>
              <a:t>14 October 2023</a:t>
            </a:r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2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lang="en-US" sz="3200" dirty="0"/>
          </a:p>
          <a:p>
            <a:pPr>
              <a:lnSpc>
                <a:spcPct val="90000"/>
              </a:lnSpc>
              <a:defRPr sz="1800" spc="72">
                <a:solidFill>
                  <a:srgbClr val="FAFFF8"/>
                </a:solidFill>
                <a:latin typeface="Mark OT Bold"/>
                <a:ea typeface="Mark OT Bold"/>
                <a:cs typeface="Mark OT Bold"/>
                <a:sym typeface="Mark OT Bold"/>
              </a:defRPr>
            </a:pP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68621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32823D-10D8-4E2E-958B-33BB41DB98CC}"/>
              </a:ext>
            </a:extLst>
          </p:cNvPr>
          <p:cNvSpPr txBox="1"/>
          <p:nvPr/>
        </p:nvSpPr>
        <p:spPr>
          <a:xfrm>
            <a:off x="2492188" y="1038528"/>
            <a:ext cx="19399623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The San Antonio Chapter of the Fulbright Association and </a:t>
            </a:r>
          </a:p>
          <a:p>
            <a:r>
              <a:rPr lang="en-US" sz="6000" dirty="0">
                <a:solidFill>
                  <a:schemeClr val="bg1"/>
                </a:solidFill>
              </a:rPr>
              <a:t>the Alamo Colleges have partnered to bring Fulbright Scholars from around the world to contribute to the growth and development of our students and our larger community. </a:t>
            </a:r>
          </a:p>
          <a:p>
            <a:endParaRPr lang="en-US" sz="6000" dirty="0">
              <a:solidFill>
                <a:schemeClr val="bg1"/>
              </a:solidFill>
            </a:endParaRPr>
          </a:p>
          <a:p>
            <a:r>
              <a:rPr lang="en-US" sz="6000" dirty="0">
                <a:solidFill>
                  <a:schemeClr val="bg1"/>
                </a:solidFill>
              </a:rPr>
              <a:t>We will also be discussing the traditional Fulbright Scholars program which takes our members around the world to learn, consult, teach and conduct research in 160 countries.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F5FE8-F4A0-4069-81C8-E7044BC38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744" y="9177314"/>
            <a:ext cx="8160512" cy="39425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549F8-679F-4DDE-8DC7-92AABCAA3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565" y="2057400"/>
            <a:ext cx="9601200" cy="960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68573-3B10-4F0F-9DA1-24698352B361}"/>
              </a:ext>
            </a:extLst>
          </p:cNvPr>
          <p:cNvSpPr txBox="1"/>
          <p:nvPr/>
        </p:nvSpPr>
        <p:spPr>
          <a:xfrm>
            <a:off x="1572768" y="1475062"/>
            <a:ext cx="13953744" cy="969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Fulbright alumni have achieved distinction in government, science, the arts, business, philanthropy, education, and athletics: </a:t>
            </a:r>
          </a:p>
          <a:p>
            <a:endParaRPr lang="en-US" sz="4800" dirty="0"/>
          </a:p>
          <a:p>
            <a:r>
              <a:rPr lang="en-US" sz="4800" dirty="0"/>
              <a:t>40 Fulbright alumni have served as heads of state or government</a:t>
            </a:r>
          </a:p>
          <a:p>
            <a:endParaRPr lang="en-US" sz="4800" dirty="0"/>
          </a:p>
          <a:p>
            <a:r>
              <a:rPr lang="en-US" sz="4800" dirty="0"/>
              <a:t>62 Fulbright alumni from 15 countries have been awarded the Nobel Prize</a:t>
            </a:r>
          </a:p>
          <a:p>
            <a:endParaRPr lang="en-US" sz="4800" dirty="0"/>
          </a:p>
          <a:p>
            <a:r>
              <a:rPr lang="en-US" sz="4800" dirty="0"/>
              <a:t>76 Fulbright alumni are MacArthur Foundation Fellows</a:t>
            </a:r>
          </a:p>
          <a:p>
            <a:endParaRPr lang="en-US" sz="4800" dirty="0"/>
          </a:p>
          <a:p>
            <a:r>
              <a:rPr lang="en-US" sz="4800" dirty="0"/>
              <a:t>89 Fulbright alumni have received Pulitzer Prizes</a:t>
            </a:r>
          </a:p>
        </p:txBody>
      </p:sp>
    </p:spTree>
    <p:extLst>
      <p:ext uri="{BB962C8B-B14F-4D97-AF65-F5344CB8AC3E}">
        <p14:creationId xmlns:p14="http://schemas.microsoft.com/office/powerpoint/2010/main" val="291528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FDC08F-237C-4F1E-9D16-2EE459050274}"/>
              </a:ext>
            </a:extLst>
          </p:cNvPr>
          <p:cNvSpPr txBox="1"/>
          <p:nvPr/>
        </p:nvSpPr>
        <p:spPr>
          <a:xfrm>
            <a:off x="2526791" y="1225296"/>
            <a:ext cx="193304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The program provides approximately 8,000 grants annually – roughly 1,600 to U.S. students, 1,200 to U.S. scholars, 4,000 to foreign students, 900 to foreign visiting scholars, and several hundred to teachers and professionals.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55169-D0E8-433E-8E05-4B1B30E54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54" y="5340132"/>
            <a:ext cx="15685891" cy="677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0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947CAA-E889-402D-8E5D-07FA8DB43977}"/>
              </a:ext>
            </a:extLst>
          </p:cNvPr>
          <p:cNvSpPr txBox="1"/>
          <p:nvPr/>
        </p:nvSpPr>
        <p:spPr>
          <a:xfrm>
            <a:off x="2492188" y="930951"/>
            <a:ext cx="201240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Northwest Vista College has partnered with St. Philip’s College and the San Antonio Chapter of the Fulbright Association to bring a Fulbright Scholar-in-Residence to our city for the current academic year, 2023-2024.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09408-9AEA-4A0F-9CDD-660C80828A4A}"/>
              </a:ext>
            </a:extLst>
          </p:cNvPr>
          <p:cNvSpPr txBox="1"/>
          <p:nvPr/>
        </p:nvSpPr>
        <p:spPr>
          <a:xfrm>
            <a:off x="2492188" y="5942221"/>
            <a:ext cx="84088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Our visiting scholar is Professor </a:t>
            </a:r>
            <a:r>
              <a:rPr lang="en-US" sz="6000" b="1" dirty="0"/>
              <a:t>Vladimer Narsia </a:t>
            </a:r>
            <a:r>
              <a:rPr lang="en-US" sz="6000" dirty="0"/>
              <a:t>of Ilia State University in Tbilisi, Georgia.</a:t>
            </a:r>
          </a:p>
          <a:p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6696B4-E780-4D94-A42C-A3CEED23D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5054728"/>
            <a:ext cx="11033855" cy="70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30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509408-9AEA-4A0F-9CDD-660C80828A4A}"/>
              </a:ext>
            </a:extLst>
          </p:cNvPr>
          <p:cNvSpPr txBox="1"/>
          <p:nvPr/>
        </p:nvSpPr>
        <p:spPr>
          <a:xfrm>
            <a:off x="1416424" y="760621"/>
            <a:ext cx="216587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Professor </a:t>
            </a:r>
            <a:r>
              <a:rPr lang="en-US" sz="6000" b="1" dirty="0"/>
              <a:t>Vladimer Narsia </a:t>
            </a:r>
            <a:r>
              <a:rPr lang="en-US" sz="6000" dirty="0"/>
              <a:t>is a scholar of interreligious dialogue, and who previously served as a Russell Berrie Fellow at the John Paul II Center for Interreligious Dialogue at the Angelicum in Rome.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40BCA-7B51-4EC9-92E1-3939124BF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602" y="4099695"/>
            <a:ext cx="9562796" cy="94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776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509408-9AEA-4A0F-9CDD-660C80828A4A}"/>
              </a:ext>
            </a:extLst>
          </p:cNvPr>
          <p:cNvSpPr txBox="1"/>
          <p:nvPr/>
        </p:nvSpPr>
        <p:spPr>
          <a:xfrm>
            <a:off x="1416424" y="760621"/>
            <a:ext cx="216587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Professor Narsia studied, conducted research, and taught as part of his fellowship in Rome with colleagues from around the globe.</a:t>
            </a:r>
          </a:p>
          <a:p>
            <a:endParaRPr lang="en-US" sz="6000" dirty="0"/>
          </a:p>
          <a:p>
            <a:r>
              <a:rPr lang="en-US" sz="6000" dirty="0"/>
              <a:t>Here he is with Pope Francis (Vladimer, far right, in suit coat):</a:t>
            </a:r>
          </a:p>
        </p:txBody>
      </p:sp>
      <p:pic>
        <p:nvPicPr>
          <p:cNvPr id="1026" name="Picture 2" descr="https://pbs.twimg.com/media/FWzkNinX0AILc2G?format=jpg&amp;name=small">
            <a:extLst>
              <a:ext uri="{FF2B5EF4-FFF2-40B4-BE49-F238E27FC236}">
                <a16:creationId xmlns:a16="http://schemas.microsoft.com/office/drawing/2014/main" id="{8DB11683-1897-4DBF-BA24-B4F66ACC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75" y="4935076"/>
            <a:ext cx="12228850" cy="81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46670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73" y="0"/>
            <a:ext cx="16082253" cy="12230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66924-DF26-4D03-97AE-396AE16D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36" y="8757892"/>
            <a:ext cx="3315163" cy="933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F70BD-1FE6-4154-B8CE-192E2BE3A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486" y="8659280"/>
            <a:ext cx="3314700" cy="933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85A0AC-DC98-4C01-BBEF-0442DF9E4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097" y="8910917"/>
            <a:ext cx="33147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88092"/>
      </p:ext>
    </p:extLst>
  </p:cSld>
  <p:clrMapOvr>
    <a:masterClrMapping/>
  </p:clrMapOvr>
</p:sld>
</file>

<file path=ppt/theme/theme1.xml><?xml version="1.0" encoding="utf-8"?>
<a:theme xmlns:a="http://schemas.openxmlformats.org/drawingml/2006/main" name="Opener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243141"/>
      </a:dk2>
      <a:lt2>
        <a:srgbClr val="E8E2E2"/>
      </a:lt2>
      <a:accent1>
        <a:srgbClr val="45AFB0"/>
      </a:accent1>
      <a:accent2>
        <a:srgbClr val="3B7EB1"/>
      </a:accent2>
      <a:accent3>
        <a:srgbClr val="4D5FC3"/>
      </a:accent3>
      <a:accent4>
        <a:srgbClr val="684BB8"/>
      </a:accent4>
      <a:accent5>
        <a:srgbClr val="9D4DC3"/>
      </a:accent5>
      <a:accent6>
        <a:srgbClr val="B13BA6"/>
      </a:accent6>
      <a:hlink>
        <a:srgbClr val="C65554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1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Gradient Base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radient Bas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Legacy Blu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Sky Blue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Gray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lack Ba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444</Words>
  <Application>Microsoft Office PowerPoint</Application>
  <PresentationFormat>Custom</PresentationFormat>
  <Paragraphs>87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Calibri</vt:lpstr>
      <vt:lpstr>Century Gothic</vt:lpstr>
      <vt:lpstr>Elephant</vt:lpstr>
      <vt:lpstr>Mark OT Bold</vt:lpstr>
      <vt:lpstr>Mark OT Book</vt:lpstr>
      <vt:lpstr>Opener</vt:lpstr>
      <vt:lpstr>Title Slide</vt:lpstr>
      <vt:lpstr>Gradient Base 1</vt:lpstr>
      <vt:lpstr>Gradient Base 2</vt:lpstr>
      <vt:lpstr>White Base</vt:lpstr>
      <vt:lpstr>Legacy Blue Base</vt:lpstr>
      <vt:lpstr>Sky Blue Base</vt:lpstr>
      <vt:lpstr>Gray Base</vt:lpstr>
      <vt:lpstr>Black Base</vt:lpstr>
      <vt:lpstr>BrushVTI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Koeneke, Kara</dc:creator>
  <cp:lastModifiedBy>Andrew Hill</cp:lastModifiedBy>
  <cp:revision>199</cp:revision>
  <dcterms:created xsi:type="dcterms:W3CDTF">2019-06-02T21:08:59Z</dcterms:created>
  <dcterms:modified xsi:type="dcterms:W3CDTF">2023-10-14T13:05:25Z</dcterms:modified>
</cp:coreProperties>
</file>