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5" r:id="rId2"/>
    <p:sldMasterId id="2147483677" r:id="rId3"/>
    <p:sldMasterId id="2147483690" r:id="rId4"/>
  </p:sldMasterIdLst>
  <p:notesMasterIdLst>
    <p:notesMasterId r:id="rId38"/>
  </p:notesMasterIdLst>
  <p:sldIdLst>
    <p:sldId id="257" r:id="rId5"/>
    <p:sldId id="259" r:id="rId6"/>
    <p:sldId id="258" r:id="rId7"/>
    <p:sldId id="260" r:id="rId8"/>
    <p:sldId id="261" r:id="rId9"/>
    <p:sldId id="262" r:id="rId10"/>
    <p:sldId id="312" r:id="rId11"/>
    <p:sldId id="263" r:id="rId12"/>
    <p:sldId id="264" r:id="rId13"/>
    <p:sldId id="294" r:id="rId14"/>
    <p:sldId id="295" r:id="rId15"/>
    <p:sldId id="298" r:id="rId16"/>
    <p:sldId id="297" r:id="rId17"/>
    <p:sldId id="256" r:id="rId18"/>
    <p:sldId id="299" r:id="rId19"/>
    <p:sldId id="300" r:id="rId20"/>
    <p:sldId id="265" r:id="rId21"/>
    <p:sldId id="269" r:id="rId22"/>
    <p:sldId id="276" r:id="rId23"/>
    <p:sldId id="273" r:id="rId24"/>
    <p:sldId id="278" r:id="rId25"/>
    <p:sldId id="274" r:id="rId26"/>
    <p:sldId id="277" r:id="rId27"/>
    <p:sldId id="317" r:id="rId28"/>
    <p:sldId id="279" r:id="rId29"/>
    <p:sldId id="301" r:id="rId30"/>
    <p:sldId id="302" r:id="rId31"/>
    <p:sldId id="303" r:id="rId32"/>
    <p:sldId id="266" r:id="rId33"/>
    <p:sldId id="267" r:id="rId34"/>
    <p:sldId id="268" r:id="rId35"/>
    <p:sldId id="319" r:id="rId36"/>
    <p:sldId id="321"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86" d="100"/>
          <a:sy n="86" d="100"/>
        </p:scale>
        <p:origin x="331"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379FA4-5767-40CB-9F4F-47CF288EC1D3}" type="datetimeFigureOut">
              <a:rPr lang="en-US" smtClean="0"/>
              <a:t>4/1/2023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3A8740-DE2D-4921-830B-431FB81E4E2E}" type="slidenum">
              <a:rPr lang="en-US" smtClean="0"/>
              <a:t>‹#›</a:t>
            </a:fld>
            <a:endParaRPr lang="en-US"/>
          </a:p>
        </p:txBody>
      </p:sp>
    </p:spTree>
    <p:extLst>
      <p:ext uri="{BB962C8B-B14F-4D97-AF65-F5344CB8AC3E}">
        <p14:creationId xmlns:p14="http://schemas.microsoft.com/office/powerpoint/2010/main" val="1536791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d996ab220a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d996ab220a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d996ab220a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d996ab220a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d996ab220a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d996ab220a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d996ab220a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d996ab220a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50">
                <a:solidFill>
                  <a:srgbClr val="1E1E1E"/>
                </a:solidFill>
                <a:highlight>
                  <a:srgbClr val="FFFFFF"/>
                </a:highlight>
              </a:rPr>
              <a:t>The partner institutions are intentionally and purposefully diverse. They include a mix of public and private institutions; two-year and four-year institutions; a historically Black college with a strong focus on education for military veterans; Hispanic-serving institutions; and two institutions research universities.  </a:t>
            </a:r>
            <a:endParaRPr sz="1050">
              <a:solidFill>
                <a:srgbClr val="1E1E1E"/>
              </a:solidFill>
              <a:highlight>
                <a:srgbClr val="FFFFFF"/>
              </a:highlight>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d996ab220a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d996ab220a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d996ab220a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d996ab220a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d996ab220a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d996ab220a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https://drive.google.com/drive/folders/1MgiL5bbZ1yLzEQKhdhfKXXLzs0fxxGeQ?usp=sharing</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d996ab220a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d996ab220a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d996ab220a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d996ab220a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d996ab220a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d996ab220a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d996ab220a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d996ab220a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2033067" y="896808"/>
            <a:ext cx="1442167" cy="1499933"/>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sp>
        <p:nvSpPr>
          <p:cNvPr id="11" name="Google Shape;11;p2"/>
          <p:cNvSpPr/>
          <p:nvPr/>
        </p:nvSpPr>
        <p:spPr>
          <a:xfrm rot="10800000">
            <a:off x="8716751" y="4457234"/>
            <a:ext cx="1442167" cy="1499933"/>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cxnSp>
        <p:nvCxnSpPr>
          <p:cNvPr id="12" name="Google Shape;12;p2"/>
          <p:cNvCxnSpPr/>
          <p:nvPr/>
        </p:nvCxnSpPr>
        <p:spPr>
          <a:xfrm>
            <a:off x="5812803" y="3756619"/>
            <a:ext cx="566400" cy="0"/>
          </a:xfrm>
          <a:prstGeom prst="straightConnector1">
            <a:avLst/>
          </a:prstGeom>
          <a:noFill/>
          <a:ln w="38100" cap="flat" cmpd="sng">
            <a:solidFill>
              <a:schemeClr val="accent4"/>
            </a:solidFill>
            <a:prstDash val="solid"/>
            <a:round/>
            <a:headEnd type="none" w="sm" len="sm"/>
            <a:tailEnd type="none" w="sm" len="sm"/>
          </a:ln>
        </p:spPr>
      </p:cxnSp>
      <p:sp>
        <p:nvSpPr>
          <p:cNvPr id="13" name="Google Shape;13;p2"/>
          <p:cNvSpPr txBox="1">
            <a:spLocks noGrp="1"/>
          </p:cNvSpPr>
          <p:nvPr>
            <p:ph type="ctrTitle"/>
          </p:nvPr>
        </p:nvSpPr>
        <p:spPr>
          <a:xfrm>
            <a:off x="2240403" y="1585233"/>
            <a:ext cx="7711200" cy="1943200"/>
          </a:xfrm>
          <a:prstGeom prst="rect">
            <a:avLst/>
          </a:prstGeom>
        </p:spPr>
        <p:txBody>
          <a:bodyPr spcFirstLastPara="1" wrap="square" lIns="91425" tIns="91425" rIns="91425" bIns="91425" anchor="b" anchorCtr="0">
            <a:normAutofit/>
          </a:bodyPr>
          <a:lstStyle>
            <a:lvl1pPr lvl="0" algn="ctr">
              <a:spcBef>
                <a:spcPts val="0"/>
              </a:spcBef>
              <a:spcAft>
                <a:spcPts val="0"/>
              </a:spcAft>
              <a:buSzPts val="4000"/>
              <a:buNone/>
              <a:defRPr sz="5333"/>
            </a:lvl1pPr>
            <a:lvl2pPr lvl="1" algn="ctr">
              <a:spcBef>
                <a:spcPts val="0"/>
              </a:spcBef>
              <a:spcAft>
                <a:spcPts val="0"/>
              </a:spcAft>
              <a:buSzPts val="4000"/>
              <a:buNone/>
              <a:defRPr sz="5333"/>
            </a:lvl2pPr>
            <a:lvl3pPr lvl="2" algn="ctr">
              <a:spcBef>
                <a:spcPts val="0"/>
              </a:spcBef>
              <a:spcAft>
                <a:spcPts val="0"/>
              </a:spcAft>
              <a:buSzPts val="4000"/>
              <a:buNone/>
              <a:defRPr sz="5333"/>
            </a:lvl3pPr>
            <a:lvl4pPr lvl="3" algn="ctr">
              <a:spcBef>
                <a:spcPts val="0"/>
              </a:spcBef>
              <a:spcAft>
                <a:spcPts val="0"/>
              </a:spcAft>
              <a:buSzPts val="4000"/>
              <a:buNone/>
              <a:defRPr sz="5333"/>
            </a:lvl4pPr>
            <a:lvl5pPr lvl="4" algn="ctr">
              <a:spcBef>
                <a:spcPts val="0"/>
              </a:spcBef>
              <a:spcAft>
                <a:spcPts val="0"/>
              </a:spcAft>
              <a:buSzPts val="4000"/>
              <a:buNone/>
              <a:defRPr sz="5333"/>
            </a:lvl5pPr>
            <a:lvl6pPr lvl="5" algn="ctr">
              <a:spcBef>
                <a:spcPts val="0"/>
              </a:spcBef>
              <a:spcAft>
                <a:spcPts val="0"/>
              </a:spcAft>
              <a:buSzPts val="4000"/>
              <a:buNone/>
              <a:defRPr sz="5333"/>
            </a:lvl6pPr>
            <a:lvl7pPr lvl="6" algn="ctr">
              <a:spcBef>
                <a:spcPts val="0"/>
              </a:spcBef>
              <a:spcAft>
                <a:spcPts val="0"/>
              </a:spcAft>
              <a:buSzPts val="4000"/>
              <a:buNone/>
              <a:defRPr sz="5333"/>
            </a:lvl7pPr>
            <a:lvl8pPr lvl="7" algn="ctr">
              <a:spcBef>
                <a:spcPts val="0"/>
              </a:spcBef>
              <a:spcAft>
                <a:spcPts val="0"/>
              </a:spcAft>
              <a:buSzPts val="4000"/>
              <a:buNone/>
              <a:defRPr sz="5333"/>
            </a:lvl8pPr>
            <a:lvl9pPr lvl="8" algn="ctr">
              <a:spcBef>
                <a:spcPts val="0"/>
              </a:spcBef>
              <a:spcAft>
                <a:spcPts val="0"/>
              </a:spcAft>
              <a:buSzPts val="4000"/>
              <a:buNone/>
              <a:defRPr sz="5333"/>
            </a:lvl9pPr>
          </a:lstStyle>
          <a:p>
            <a:endParaRPr/>
          </a:p>
        </p:txBody>
      </p:sp>
      <p:sp>
        <p:nvSpPr>
          <p:cNvPr id="14" name="Google Shape;14;p2"/>
          <p:cNvSpPr txBox="1">
            <a:spLocks noGrp="1"/>
          </p:cNvSpPr>
          <p:nvPr>
            <p:ph type="subTitle" idx="1"/>
          </p:nvPr>
        </p:nvSpPr>
        <p:spPr>
          <a:xfrm>
            <a:off x="2240403" y="4065933"/>
            <a:ext cx="7711200" cy="12120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accent5"/>
              </a:buClr>
              <a:buSzPts val="2400"/>
              <a:buFont typeface="Roboto Slab"/>
              <a:buNone/>
              <a:defRPr sz="32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ts val="2400"/>
              <a:buFont typeface="Roboto Slab"/>
              <a:buNone/>
              <a:defRPr sz="32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ts val="2400"/>
              <a:buFont typeface="Roboto Slab"/>
              <a:buNone/>
              <a:defRPr sz="32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ts val="2400"/>
              <a:buFont typeface="Roboto Slab"/>
              <a:buNone/>
              <a:defRPr sz="32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ts val="2400"/>
              <a:buFont typeface="Roboto Slab"/>
              <a:buNone/>
              <a:defRPr sz="32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ts val="2400"/>
              <a:buFont typeface="Roboto Slab"/>
              <a:buNone/>
              <a:defRPr sz="32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ts val="2400"/>
              <a:buFont typeface="Roboto Slab"/>
              <a:buNone/>
              <a:defRPr sz="32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ts val="2400"/>
              <a:buFont typeface="Roboto Slab"/>
              <a:buNone/>
              <a:defRPr sz="32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ts val="2400"/>
              <a:buFont typeface="Roboto Slab"/>
              <a:buNone/>
              <a:defRPr sz="3200">
                <a:solidFill>
                  <a:schemeClr val="accent5"/>
                </a:solidFill>
                <a:latin typeface="Roboto Slab"/>
                <a:ea typeface="Roboto Slab"/>
                <a:cs typeface="Roboto Slab"/>
                <a:sym typeface="Roboto Slab"/>
              </a:defRPr>
            </a:lvl9pPr>
          </a:lstStyle>
          <a:p>
            <a:endParaRPr/>
          </a:p>
        </p:txBody>
      </p:sp>
      <p:sp>
        <p:nvSpPr>
          <p:cNvPr id="15" name="Google Shape;15;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825027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6"/>
        <p:cNvGrpSpPr/>
        <p:nvPr/>
      </p:nvGrpSpPr>
      <p:grpSpPr>
        <a:xfrm>
          <a:off x="0" y="0"/>
          <a:ext cx="0" cy="0"/>
          <a:chOff x="0" y="0"/>
          <a:chExt cx="0" cy="0"/>
        </a:xfrm>
      </p:grpSpPr>
      <p:cxnSp>
        <p:nvCxnSpPr>
          <p:cNvPr id="17" name="Google Shape;17;p3"/>
          <p:cNvCxnSpPr/>
          <p:nvPr/>
        </p:nvCxnSpPr>
        <p:spPr>
          <a:xfrm>
            <a:off x="5812803" y="3756619"/>
            <a:ext cx="566400" cy="0"/>
          </a:xfrm>
          <a:prstGeom prst="straightConnector1">
            <a:avLst/>
          </a:prstGeom>
          <a:noFill/>
          <a:ln w="38100" cap="flat" cmpd="sng">
            <a:solidFill>
              <a:schemeClr val="accent4"/>
            </a:solidFill>
            <a:prstDash val="solid"/>
            <a:round/>
            <a:headEnd type="none" w="sm" len="sm"/>
            <a:tailEnd type="none" w="sm" len="sm"/>
          </a:ln>
        </p:spPr>
      </p:cxnSp>
      <p:sp>
        <p:nvSpPr>
          <p:cNvPr id="18" name="Google Shape;18;p3"/>
          <p:cNvSpPr txBox="1">
            <a:spLocks noGrp="1"/>
          </p:cNvSpPr>
          <p:nvPr>
            <p:ph type="title"/>
          </p:nvPr>
        </p:nvSpPr>
        <p:spPr>
          <a:xfrm>
            <a:off x="641000" y="2353267"/>
            <a:ext cx="10962800" cy="1210000"/>
          </a:xfrm>
          <a:prstGeom prst="rect">
            <a:avLst/>
          </a:prstGeom>
        </p:spPr>
        <p:txBody>
          <a:bodyPr spcFirstLastPara="1" wrap="square" lIns="91425" tIns="91425" rIns="91425" bIns="91425" anchor="b" anchorCtr="0">
            <a:norm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
        <p:nvSpPr>
          <p:cNvPr id="19" name="Google Shape;19;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526964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cxnSp>
        <p:nvCxnSpPr>
          <p:cNvPr id="21" name="Google Shape;21;p4"/>
          <p:cNvCxnSpPr/>
          <p:nvPr/>
        </p:nvCxnSpPr>
        <p:spPr>
          <a:xfrm>
            <a:off x="656751" y="1680379"/>
            <a:ext cx="566400" cy="0"/>
          </a:xfrm>
          <a:prstGeom prst="straightConnector1">
            <a:avLst/>
          </a:prstGeom>
          <a:noFill/>
          <a:ln w="38100" cap="flat" cmpd="sng">
            <a:solidFill>
              <a:schemeClr val="accent4"/>
            </a:solidFill>
            <a:prstDash val="solid"/>
            <a:round/>
            <a:headEnd type="none" w="sm" len="sm"/>
            <a:tailEnd type="none" w="sm" len="sm"/>
          </a:ln>
        </p:spPr>
      </p:cxnSp>
      <p:sp>
        <p:nvSpPr>
          <p:cNvPr id="22" name="Google Shape;22;p4"/>
          <p:cNvSpPr txBox="1">
            <a:spLocks noGrp="1"/>
          </p:cNvSpPr>
          <p:nvPr>
            <p:ph type="title"/>
          </p:nvPr>
        </p:nvSpPr>
        <p:spPr>
          <a:xfrm>
            <a:off x="517200" y="610700"/>
            <a:ext cx="11157600" cy="9148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3" name="Google Shape;23;p4"/>
          <p:cNvSpPr txBox="1">
            <a:spLocks noGrp="1"/>
          </p:cNvSpPr>
          <p:nvPr>
            <p:ph type="body" idx="1"/>
          </p:nvPr>
        </p:nvSpPr>
        <p:spPr>
          <a:xfrm>
            <a:off x="517200" y="1986432"/>
            <a:ext cx="11157600" cy="410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24" name="Google Shape;24;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51722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5"/>
        <p:cNvGrpSpPr/>
        <p:nvPr/>
      </p:nvGrpSpPr>
      <p:grpSpPr>
        <a:xfrm>
          <a:off x="0" y="0"/>
          <a:ext cx="0" cy="0"/>
          <a:chOff x="0" y="0"/>
          <a:chExt cx="0" cy="0"/>
        </a:xfrm>
      </p:grpSpPr>
      <p:cxnSp>
        <p:nvCxnSpPr>
          <p:cNvPr id="26" name="Google Shape;26;p5"/>
          <p:cNvCxnSpPr/>
          <p:nvPr/>
        </p:nvCxnSpPr>
        <p:spPr>
          <a:xfrm>
            <a:off x="656751" y="1680379"/>
            <a:ext cx="566400" cy="0"/>
          </a:xfrm>
          <a:prstGeom prst="straightConnector1">
            <a:avLst/>
          </a:prstGeom>
          <a:noFill/>
          <a:ln w="38100" cap="flat" cmpd="sng">
            <a:solidFill>
              <a:schemeClr val="accent4"/>
            </a:solidFill>
            <a:prstDash val="solid"/>
            <a:round/>
            <a:headEnd type="none" w="sm" len="sm"/>
            <a:tailEnd type="none" w="sm" len="sm"/>
          </a:ln>
        </p:spPr>
      </p:cxnSp>
      <p:sp>
        <p:nvSpPr>
          <p:cNvPr id="27" name="Google Shape;27;p5"/>
          <p:cNvSpPr txBox="1">
            <a:spLocks noGrp="1"/>
          </p:cNvSpPr>
          <p:nvPr>
            <p:ph type="title"/>
          </p:nvPr>
        </p:nvSpPr>
        <p:spPr>
          <a:xfrm>
            <a:off x="517200" y="610700"/>
            <a:ext cx="11157600" cy="9148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8" name="Google Shape;28;p5"/>
          <p:cNvSpPr txBox="1">
            <a:spLocks noGrp="1"/>
          </p:cNvSpPr>
          <p:nvPr>
            <p:ph type="body" idx="1"/>
          </p:nvPr>
        </p:nvSpPr>
        <p:spPr>
          <a:xfrm>
            <a:off x="517200" y="1986433"/>
            <a:ext cx="5333200" cy="410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9" name="Google Shape;29;p5"/>
          <p:cNvSpPr txBox="1">
            <a:spLocks noGrp="1"/>
          </p:cNvSpPr>
          <p:nvPr>
            <p:ph type="body" idx="2"/>
          </p:nvPr>
        </p:nvSpPr>
        <p:spPr>
          <a:xfrm>
            <a:off x="6341600" y="1986433"/>
            <a:ext cx="5333200" cy="410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0" name="Google Shape;30;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267458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517200" y="610700"/>
            <a:ext cx="11157600" cy="9148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3" name="Google Shape;33;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719417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4"/>
        <p:cNvGrpSpPr/>
        <p:nvPr/>
      </p:nvGrpSpPr>
      <p:grpSpPr>
        <a:xfrm>
          <a:off x="0" y="0"/>
          <a:ext cx="0" cy="0"/>
          <a:chOff x="0" y="0"/>
          <a:chExt cx="0" cy="0"/>
        </a:xfrm>
      </p:grpSpPr>
      <p:cxnSp>
        <p:nvCxnSpPr>
          <p:cNvPr id="35" name="Google Shape;35;p7"/>
          <p:cNvCxnSpPr/>
          <p:nvPr/>
        </p:nvCxnSpPr>
        <p:spPr>
          <a:xfrm>
            <a:off x="652291" y="1883036"/>
            <a:ext cx="442000" cy="0"/>
          </a:xfrm>
          <a:prstGeom prst="straightConnector1">
            <a:avLst/>
          </a:prstGeom>
          <a:noFill/>
          <a:ln w="38100" cap="flat" cmpd="sng">
            <a:solidFill>
              <a:schemeClr val="accent4"/>
            </a:solidFill>
            <a:prstDash val="solid"/>
            <a:round/>
            <a:headEnd type="none" w="sm" len="sm"/>
            <a:tailEnd type="none" w="sm" len="sm"/>
          </a:ln>
        </p:spPr>
      </p:cxnSp>
      <p:sp>
        <p:nvSpPr>
          <p:cNvPr id="36" name="Google Shape;36;p7"/>
          <p:cNvSpPr txBox="1">
            <a:spLocks noGrp="1"/>
          </p:cNvSpPr>
          <p:nvPr>
            <p:ph type="title"/>
          </p:nvPr>
        </p:nvSpPr>
        <p:spPr>
          <a:xfrm>
            <a:off x="5172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7"/>
          <p:cNvSpPr txBox="1">
            <a:spLocks noGrp="1"/>
          </p:cNvSpPr>
          <p:nvPr>
            <p:ph type="body" idx="1"/>
          </p:nvPr>
        </p:nvSpPr>
        <p:spPr>
          <a:xfrm>
            <a:off x="517200" y="2125367"/>
            <a:ext cx="3744000" cy="35748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8" name="Google Shape;38;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180794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9"/>
        <p:cNvGrpSpPr/>
        <p:nvPr/>
      </p:nvGrpSpPr>
      <p:grpSpPr>
        <a:xfrm>
          <a:off x="0" y="0"/>
          <a:ext cx="0" cy="0"/>
          <a:chOff x="0" y="0"/>
          <a:chExt cx="0" cy="0"/>
        </a:xfrm>
      </p:grpSpPr>
      <p:sp>
        <p:nvSpPr>
          <p:cNvPr id="40" name="Google Shape;40;p8"/>
          <p:cNvSpPr txBox="1">
            <a:spLocks noGrp="1"/>
          </p:cNvSpPr>
          <p:nvPr>
            <p:ph type="title"/>
          </p:nvPr>
        </p:nvSpPr>
        <p:spPr>
          <a:xfrm>
            <a:off x="653667" y="701800"/>
            <a:ext cx="74916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41" name="Google Shape;41;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637708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2"/>
        <p:cNvGrpSpPr/>
        <p:nvPr/>
      </p:nvGrpSpPr>
      <p:grpSpPr>
        <a:xfrm>
          <a:off x="0" y="0"/>
          <a:ext cx="0" cy="0"/>
          <a:chOff x="0" y="0"/>
          <a:chExt cx="0" cy="0"/>
        </a:xfrm>
      </p:grpSpPr>
      <p:sp>
        <p:nvSpPr>
          <p:cNvPr id="43" name="Google Shape;43;p9"/>
          <p:cNvSpPr/>
          <p:nvPr/>
        </p:nvSpPr>
        <p:spPr>
          <a:xfrm>
            <a:off x="6096000" y="-100"/>
            <a:ext cx="6096000" cy="685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44" name="Google Shape;44;p9"/>
          <p:cNvCxnSpPr/>
          <p:nvPr/>
        </p:nvCxnSpPr>
        <p:spPr>
          <a:xfrm>
            <a:off x="6706233" y="5994004"/>
            <a:ext cx="721200" cy="0"/>
          </a:xfrm>
          <a:prstGeom prst="straightConnector1">
            <a:avLst/>
          </a:prstGeom>
          <a:noFill/>
          <a:ln w="38100" cap="flat" cmpd="sng">
            <a:solidFill>
              <a:schemeClr val="accent5"/>
            </a:solidFill>
            <a:prstDash val="solid"/>
            <a:round/>
            <a:headEnd type="none" w="sm" len="sm"/>
            <a:tailEnd type="none" w="sm" len="sm"/>
          </a:ln>
        </p:spPr>
      </p:cxnSp>
      <p:sp>
        <p:nvSpPr>
          <p:cNvPr id="45" name="Google Shape;45;p9"/>
          <p:cNvSpPr txBox="1">
            <a:spLocks noGrp="1"/>
          </p:cNvSpPr>
          <p:nvPr>
            <p:ph type="title"/>
          </p:nvPr>
        </p:nvSpPr>
        <p:spPr>
          <a:xfrm>
            <a:off x="354000" y="1612100"/>
            <a:ext cx="5393600" cy="2008400"/>
          </a:xfrm>
          <a:prstGeom prst="rect">
            <a:avLst/>
          </a:prstGeom>
        </p:spPr>
        <p:txBody>
          <a:bodyPr spcFirstLastPara="1" wrap="square" lIns="91425" tIns="91425" rIns="91425" bIns="91425" anchor="b" anchorCtr="0">
            <a:normAutofit/>
          </a:bodyPr>
          <a:lstStyle>
            <a:lvl1pPr lvl="0" algn="ctr">
              <a:spcBef>
                <a:spcPts val="0"/>
              </a:spcBef>
              <a:spcAft>
                <a:spcPts val="0"/>
              </a:spcAft>
              <a:buSzPts val="3800"/>
              <a:buNone/>
              <a:defRPr sz="5067"/>
            </a:lvl1pPr>
            <a:lvl2pPr lvl="1" algn="ctr">
              <a:spcBef>
                <a:spcPts val="0"/>
              </a:spcBef>
              <a:spcAft>
                <a:spcPts val="0"/>
              </a:spcAft>
              <a:buSzPts val="3800"/>
              <a:buNone/>
              <a:defRPr sz="5067"/>
            </a:lvl2pPr>
            <a:lvl3pPr lvl="2" algn="ctr">
              <a:spcBef>
                <a:spcPts val="0"/>
              </a:spcBef>
              <a:spcAft>
                <a:spcPts val="0"/>
              </a:spcAft>
              <a:buSzPts val="3800"/>
              <a:buNone/>
              <a:defRPr sz="5067"/>
            </a:lvl3pPr>
            <a:lvl4pPr lvl="3" algn="ctr">
              <a:spcBef>
                <a:spcPts val="0"/>
              </a:spcBef>
              <a:spcAft>
                <a:spcPts val="0"/>
              </a:spcAft>
              <a:buSzPts val="3800"/>
              <a:buNone/>
              <a:defRPr sz="5067"/>
            </a:lvl4pPr>
            <a:lvl5pPr lvl="4" algn="ctr">
              <a:spcBef>
                <a:spcPts val="0"/>
              </a:spcBef>
              <a:spcAft>
                <a:spcPts val="0"/>
              </a:spcAft>
              <a:buSzPts val="3800"/>
              <a:buNone/>
              <a:defRPr sz="5067"/>
            </a:lvl5pPr>
            <a:lvl6pPr lvl="5" algn="ctr">
              <a:spcBef>
                <a:spcPts val="0"/>
              </a:spcBef>
              <a:spcAft>
                <a:spcPts val="0"/>
              </a:spcAft>
              <a:buSzPts val="3800"/>
              <a:buNone/>
              <a:defRPr sz="5067"/>
            </a:lvl6pPr>
            <a:lvl7pPr lvl="6" algn="ctr">
              <a:spcBef>
                <a:spcPts val="0"/>
              </a:spcBef>
              <a:spcAft>
                <a:spcPts val="0"/>
              </a:spcAft>
              <a:buSzPts val="3800"/>
              <a:buNone/>
              <a:defRPr sz="5067"/>
            </a:lvl7pPr>
            <a:lvl8pPr lvl="7" algn="ctr">
              <a:spcBef>
                <a:spcPts val="0"/>
              </a:spcBef>
              <a:spcAft>
                <a:spcPts val="0"/>
              </a:spcAft>
              <a:buSzPts val="3800"/>
              <a:buNone/>
              <a:defRPr sz="5067"/>
            </a:lvl8pPr>
            <a:lvl9pPr lvl="8" algn="ctr">
              <a:spcBef>
                <a:spcPts val="0"/>
              </a:spcBef>
              <a:spcAft>
                <a:spcPts val="0"/>
              </a:spcAft>
              <a:buSzPts val="3800"/>
              <a:buNone/>
              <a:defRPr sz="5067"/>
            </a:lvl9pPr>
          </a:lstStyle>
          <a:p>
            <a:endParaRPr/>
          </a:p>
        </p:txBody>
      </p:sp>
      <p:sp>
        <p:nvSpPr>
          <p:cNvPr id="46" name="Google Shape;46;p9"/>
          <p:cNvSpPr txBox="1">
            <a:spLocks noGrp="1"/>
          </p:cNvSpPr>
          <p:nvPr>
            <p:ph type="subTitle" idx="1"/>
          </p:nvPr>
        </p:nvSpPr>
        <p:spPr>
          <a:xfrm>
            <a:off x="354000" y="3692001"/>
            <a:ext cx="5393600" cy="17940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accent5"/>
              </a:buClr>
              <a:buSzPts val="2100"/>
              <a:buNone/>
              <a:defRPr sz="2800">
                <a:solidFill>
                  <a:schemeClr val="accent5"/>
                </a:solidFill>
              </a:defRPr>
            </a:lvl1pPr>
            <a:lvl2pPr lvl="1" algn="ctr">
              <a:lnSpc>
                <a:spcPct val="100000"/>
              </a:lnSpc>
              <a:spcBef>
                <a:spcPts val="0"/>
              </a:spcBef>
              <a:spcAft>
                <a:spcPts val="0"/>
              </a:spcAft>
              <a:buClr>
                <a:schemeClr val="accent5"/>
              </a:buClr>
              <a:buSzPts val="2100"/>
              <a:buNone/>
              <a:defRPr sz="2800">
                <a:solidFill>
                  <a:schemeClr val="accent5"/>
                </a:solidFill>
              </a:defRPr>
            </a:lvl2pPr>
            <a:lvl3pPr lvl="2" algn="ctr">
              <a:lnSpc>
                <a:spcPct val="100000"/>
              </a:lnSpc>
              <a:spcBef>
                <a:spcPts val="0"/>
              </a:spcBef>
              <a:spcAft>
                <a:spcPts val="0"/>
              </a:spcAft>
              <a:buClr>
                <a:schemeClr val="accent5"/>
              </a:buClr>
              <a:buSzPts val="2100"/>
              <a:buNone/>
              <a:defRPr sz="2800">
                <a:solidFill>
                  <a:schemeClr val="accent5"/>
                </a:solidFill>
              </a:defRPr>
            </a:lvl3pPr>
            <a:lvl4pPr lvl="3" algn="ctr">
              <a:lnSpc>
                <a:spcPct val="100000"/>
              </a:lnSpc>
              <a:spcBef>
                <a:spcPts val="0"/>
              </a:spcBef>
              <a:spcAft>
                <a:spcPts val="0"/>
              </a:spcAft>
              <a:buClr>
                <a:schemeClr val="accent5"/>
              </a:buClr>
              <a:buSzPts val="2100"/>
              <a:buNone/>
              <a:defRPr sz="2800">
                <a:solidFill>
                  <a:schemeClr val="accent5"/>
                </a:solidFill>
              </a:defRPr>
            </a:lvl4pPr>
            <a:lvl5pPr lvl="4" algn="ctr">
              <a:lnSpc>
                <a:spcPct val="100000"/>
              </a:lnSpc>
              <a:spcBef>
                <a:spcPts val="0"/>
              </a:spcBef>
              <a:spcAft>
                <a:spcPts val="0"/>
              </a:spcAft>
              <a:buClr>
                <a:schemeClr val="accent5"/>
              </a:buClr>
              <a:buSzPts val="2100"/>
              <a:buNone/>
              <a:defRPr sz="2800">
                <a:solidFill>
                  <a:schemeClr val="accent5"/>
                </a:solidFill>
              </a:defRPr>
            </a:lvl5pPr>
            <a:lvl6pPr lvl="5" algn="ctr">
              <a:lnSpc>
                <a:spcPct val="100000"/>
              </a:lnSpc>
              <a:spcBef>
                <a:spcPts val="0"/>
              </a:spcBef>
              <a:spcAft>
                <a:spcPts val="0"/>
              </a:spcAft>
              <a:buClr>
                <a:schemeClr val="accent5"/>
              </a:buClr>
              <a:buSzPts val="2100"/>
              <a:buNone/>
              <a:defRPr sz="2800">
                <a:solidFill>
                  <a:schemeClr val="accent5"/>
                </a:solidFill>
              </a:defRPr>
            </a:lvl6pPr>
            <a:lvl7pPr lvl="6" algn="ctr">
              <a:lnSpc>
                <a:spcPct val="100000"/>
              </a:lnSpc>
              <a:spcBef>
                <a:spcPts val="0"/>
              </a:spcBef>
              <a:spcAft>
                <a:spcPts val="0"/>
              </a:spcAft>
              <a:buClr>
                <a:schemeClr val="accent5"/>
              </a:buClr>
              <a:buSzPts val="2100"/>
              <a:buNone/>
              <a:defRPr sz="2800">
                <a:solidFill>
                  <a:schemeClr val="accent5"/>
                </a:solidFill>
              </a:defRPr>
            </a:lvl7pPr>
            <a:lvl8pPr lvl="7" algn="ctr">
              <a:lnSpc>
                <a:spcPct val="100000"/>
              </a:lnSpc>
              <a:spcBef>
                <a:spcPts val="0"/>
              </a:spcBef>
              <a:spcAft>
                <a:spcPts val="0"/>
              </a:spcAft>
              <a:buClr>
                <a:schemeClr val="accent5"/>
              </a:buClr>
              <a:buSzPts val="2100"/>
              <a:buNone/>
              <a:defRPr sz="2800">
                <a:solidFill>
                  <a:schemeClr val="accent5"/>
                </a:solidFill>
              </a:defRPr>
            </a:lvl8pPr>
            <a:lvl9pPr lvl="8" algn="ctr">
              <a:lnSpc>
                <a:spcPct val="100000"/>
              </a:lnSpc>
              <a:spcBef>
                <a:spcPts val="0"/>
              </a:spcBef>
              <a:spcAft>
                <a:spcPts val="0"/>
              </a:spcAft>
              <a:buClr>
                <a:schemeClr val="accent5"/>
              </a:buClr>
              <a:buSzPts val="2100"/>
              <a:buNone/>
              <a:defRPr sz="2800">
                <a:solidFill>
                  <a:schemeClr val="accent5"/>
                </a:solidFill>
              </a:defRPr>
            </a:lvl9pPr>
          </a:lstStyle>
          <a:p>
            <a:endParaRPr/>
          </a:p>
        </p:txBody>
      </p:sp>
      <p:sp>
        <p:nvSpPr>
          <p:cNvPr id="47" name="Google Shape;47;p9"/>
          <p:cNvSpPr txBox="1">
            <a:spLocks noGrp="1"/>
          </p:cNvSpPr>
          <p:nvPr>
            <p:ph type="body" idx="2"/>
          </p:nvPr>
        </p:nvSpPr>
        <p:spPr>
          <a:xfrm>
            <a:off x="6586000" y="965600"/>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8" name="Google Shape;48;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069309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9"/>
        <p:cNvGrpSpPr/>
        <p:nvPr/>
      </p:nvGrpSpPr>
      <p:grpSpPr>
        <a:xfrm>
          <a:off x="0" y="0"/>
          <a:ext cx="0" cy="0"/>
          <a:chOff x="0" y="0"/>
          <a:chExt cx="0" cy="0"/>
        </a:xfrm>
      </p:grpSpPr>
      <p:sp>
        <p:nvSpPr>
          <p:cNvPr id="50" name="Google Shape;50;p10"/>
          <p:cNvSpPr txBox="1">
            <a:spLocks noGrp="1"/>
          </p:cNvSpPr>
          <p:nvPr>
            <p:ph type="body" idx="1"/>
          </p:nvPr>
        </p:nvSpPr>
        <p:spPr>
          <a:xfrm>
            <a:off x="426000" y="5644967"/>
            <a:ext cx="7998400" cy="7984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a:endParaRPr/>
          </a:p>
        </p:txBody>
      </p:sp>
      <p:sp>
        <p:nvSpPr>
          <p:cNvPr id="51" name="Google Shape;51;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95873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2"/>
        <p:cNvGrpSpPr/>
        <p:nvPr/>
      </p:nvGrpSpPr>
      <p:grpSpPr>
        <a:xfrm>
          <a:off x="0" y="0"/>
          <a:ext cx="0" cy="0"/>
          <a:chOff x="0" y="0"/>
          <a:chExt cx="0" cy="0"/>
        </a:xfrm>
      </p:grpSpPr>
      <p:sp>
        <p:nvSpPr>
          <p:cNvPr id="53" name="Google Shape;53;p11"/>
          <p:cNvSpPr/>
          <p:nvPr/>
        </p:nvSpPr>
        <p:spPr>
          <a:xfrm>
            <a:off x="200" y="6769100"/>
            <a:ext cx="12191600" cy="888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11"/>
          <p:cNvSpPr txBox="1">
            <a:spLocks noGrp="1"/>
          </p:cNvSpPr>
          <p:nvPr>
            <p:ph type="title" hasCustomPrompt="1"/>
          </p:nvPr>
        </p:nvSpPr>
        <p:spPr>
          <a:xfrm>
            <a:off x="517200" y="1536600"/>
            <a:ext cx="11157600" cy="20512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accent5"/>
              </a:buClr>
              <a:buSzPts val="13000"/>
              <a:buNone/>
              <a:defRPr sz="17333">
                <a:solidFill>
                  <a:schemeClr val="accent5"/>
                </a:solidFill>
              </a:defRPr>
            </a:lvl1pPr>
            <a:lvl2pPr lvl="1" algn="ctr">
              <a:spcBef>
                <a:spcPts val="0"/>
              </a:spcBef>
              <a:spcAft>
                <a:spcPts val="0"/>
              </a:spcAft>
              <a:buClr>
                <a:schemeClr val="accent5"/>
              </a:buClr>
              <a:buSzPts val="13000"/>
              <a:buNone/>
              <a:defRPr sz="17333">
                <a:solidFill>
                  <a:schemeClr val="accent5"/>
                </a:solidFill>
              </a:defRPr>
            </a:lvl2pPr>
            <a:lvl3pPr lvl="2" algn="ctr">
              <a:spcBef>
                <a:spcPts val="0"/>
              </a:spcBef>
              <a:spcAft>
                <a:spcPts val="0"/>
              </a:spcAft>
              <a:buClr>
                <a:schemeClr val="accent5"/>
              </a:buClr>
              <a:buSzPts val="13000"/>
              <a:buNone/>
              <a:defRPr sz="17333">
                <a:solidFill>
                  <a:schemeClr val="accent5"/>
                </a:solidFill>
              </a:defRPr>
            </a:lvl3pPr>
            <a:lvl4pPr lvl="3" algn="ctr">
              <a:spcBef>
                <a:spcPts val="0"/>
              </a:spcBef>
              <a:spcAft>
                <a:spcPts val="0"/>
              </a:spcAft>
              <a:buClr>
                <a:schemeClr val="accent5"/>
              </a:buClr>
              <a:buSzPts val="13000"/>
              <a:buNone/>
              <a:defRPr sz="17333">
                <a:solidFill>
                  <a:schemeClr val="accent5"/>
                </a:solidFill>
              </a:defRPr>
            </a:lvl4pPr>
            <a:lvl5pPr lvl="4" algn="ctr">
              <a:spcBef>
                <a:spcPts val="0"/>
              </a:spcBef>
              <a:spcAft>
                <a:spcPts val="0"/>
              </a:spcAft>
              <a:buClr>
                <a:schemeClr val="accent5"/>
              </a:buClr>
              <a:buSzPts val="13000"/>
              <a:buNone/>
              <a:defRPr sz="17333">
                <a:solidFill>
                  <a:schemeClr val="accent5"/>
                </a:solidFill>
              </a:defRPr>
            </a:lvl5pPr>
            <a:lvl6pPr lvl="5" algn="ctr">
              <a:spcBef>
                <a:spcPts val="0"/>
              </a:spcBef>
              <a:spcAft>
                <a:spcPts val="0"/>
              </a:spcAft>
              <a:buClr>
                <a:schemeClr val="accent5"/>
              </a:buClr>
              <a:buSzPts val="13000"/>
              <a:buNone/>
              <a:defRPr sz="17333">
                <a:solidFill>
                  <a:schemeClr val="accent5"/>
                </a:solidFill>
              </a:defRPr>
            </a:lvl6pPr>
            <a:lvl7pPr lvl="6" algn="ctr">
              <a:spcBef>
                <a:spcPts val="0"/>
              </a:spcBef>
              <a:spcAft>
                <a:spcPts val="0"/>
              </a:spcAft>
              <a:buClr>
                <a:schemeClr val="accent5"/>
              </a:buClr>
              <a:buSzPts val="13000"/>
              <a:buNone/>
              <a:defRPr sz="17333">
                <a:solidFill>
                  <a:schemeClr val="accent5"/>
                </a:solidFill>
              </a:defRPr>
            </a:lvl7pPr>
            <a:lvl8pPr lvl="7" algn="ctr">
              <a:spcBef>
                <a:spcPts val="0"/>
              </a:spcBef>
              <a:spcAft>
                <a:spcPts val="0"/>
              </a:spcAft>
              <a:buClr>
                <a:schemeClr val="accent5"/>
              </a:buClr>
              <a:buSzPts val="13000"/>
              <a:buNone/>
              <a:defRPr sz="17333">
                <a:solidFill>
                  <a:schemeClr val="accent5"/>
                </a:solidFill>
              </a:defRPr>
            </a:lvl8pPr>
            <a:lvl9pPr lvl="8" algn="ctr">
              <a:spcBef>
                <a:spcPts val="0"/>
              </a:spcBef>
              <a:spcAft>
                <a:spcPts val="0"/>
              </a:spcAft>
              <a:buClr>
                <a:schemeClr val="accent5"/>
              </a:buClr>
              <a:buSzPts val="13000"/>
              <a:buNone/>
              <a:defRPr sz="17333">
                <a:solidFill>
                  <a:schemeClr val="accent5"/>
                </a:solidFill>
              </a:defRPr>
            </a:lvl9pPr>
          </a:lstStyle>
          <a:p>
            <a:r>
              <a:t>xx%</a:t>
            </a:r>
          </a:p>
        </p:txBody>
      </p:sp>
      <p:sp>
        <p:nvSpPr>
          <p:cNvPr id="55" name="Google Shape;55;p11"/>
          <p:cNvSpPr txBox="1">
            <a:spLocks noGrp="1"/>
          </p:cNvSpPr>
          <p:nvPr>
            <p:ph type="body" idx="1"/>
          </p:nvPr>
        </p:nvSpPr>
        <p:spPr>
          <a:xfrm>
            <a:off x="517200" y="3892600"/>
            <a:ext cx="11157600" cy="14288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56" name="Google Shape;56;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951857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685912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3C04E684-10F4-4CC3-A0B9-F03AA7BE37CF}" type="datetimeFigureOut">
              <a:rPr lang="en-US" smtClean="0"/>
              <a:t>4/1/2023</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2378808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4/1/2023</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720072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3C04E684-10F4-4CC3-A0B9-F03AA7BE37CF}" type="datetimeFigureOut">
              <a:rPr lang="en-US" smtClean="0"/>
              <a:t>4/1/2023</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6575017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3C04E684-10F4-4CC3-A0B9-F03AA7BE37CF}" type="datetimeFigureOut">
              <a:rPr lang="en-US" smtClean="0"/>
              <a:t>4/1/2023</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1279992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3C04E684-10F4-4CC3-A0B9-F03AA7BE37CF}" type="datetimeFigureOut">
              <a:rPr lang="en-US" smtClean="0"/>
              <a:t>4/1/2023</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2908507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3C04E684-10F4-4CC3-A0B9-F03AA7BE37CF}" type="datetimeFigureOut">
              <a:rPr lang="en-US" smtClean="0"/>
              <a:t>4/1/2023</a:t>
            </a:fld>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8958140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4/1/2023</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4225369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4/1/2023</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202916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3C04E684-10F4-4CC3-A0B9-F03AA7BE37CF}" type="datetimeFigureOut">
              <a:rPr lang="en-US" smtClean="0"/>
              <a:t>4/1/2023</a:t>
            </a:fld>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6360469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3C04E684-10F4-4CC3-A0B9-F03AA7BE37CF}" type="datetimeFigureOut">
              <a:rPr lang="en-US" smtClean="0"/>
              <a:t>4/1/2023</a:t>
            </a:fld>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6906294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3C04E684-10F4-4CC3-A0B9-F03AA7BE37CF}" type="datetimeFigureOut">
              <a:rPr lang="en-US" smtClean="0"/>
              <a:t>4/1/2023</a:t>
            </a:fld>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5519652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3C04E684-10F4-4CC3-A0B9-F03AA7BE37CF}" type="datetimeFigureOut">
              <a:rPr lang="en-US" smtClean="0"/>
              <a:t>4/1/2023</a:t>
            </a:fld>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874003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4/1/2023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9049E-F729-45EB-A3C8-4D85736793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65A307-6874-4317-8C57-F0DA4DE5BA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A2839E-8123-43AD-BCF6-5284C1209494}"/>
              </a:ext>
            </a:extLst>
          </p:cNvPr>
          <p:cNvSpPr>
            <a:spLocks noGrp="1"/>
          </p:cNvSpPr>
          <p:nvPr>
            <p:ph type="dt" sz="half" idx="10"/>
          </p:nvPr>
        </p:nvSpPr>
        <p:spPr/>
        <p:txBody>
          <a:bodyPr/>
          <a:lstStyle/>
          <a:p>
            <a:fld id="{9835B691-FE09-4C9B-85A6-8C52DFB04D1F}" type="datetimeFigureOut">
              <a:rPr lang="en-US" smtClean="0"/>
              <a:t>4/1/2023</a:t>
            </a:fld>
            <a:endParaRPr lang="en-US"/>
          </a:p>
        </p:txBody>
      </p:sp>
      <p:sp>
        <p:nvSpPr>
          <p:cNvPr id="5" name="Footer Placeholder 4">
            <a:extLst>
              <a:ext uri="{FF2B5EF4-FFF2-40B4-BE49-F238E27FC236}">
                <a16:creationId xmlns:a16="http://schemas.microsoft.com/office/drawing/2014/main" id="{2590CCE6-0EBF-43F2-84AB-83E78274CC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8BDE79-76BB-4B59-8B2D-ABBCB37DBB50}"/>
              </a:ext>
            </a:extLst>
          </p:cNvPr>
          <p:cNvSpPr>
            <a:spLocks noGrp="1"/>
          </p:cNvSpPr>
          <p:nvPr>
            <p:ph type="sldNum" sz="quarter" idx="12"/>
          </p:nvPr>
        </p:nvSpPr>
        <p:spPr/>
        <p:txBody>
          <a:bodyPr/>
          <a:lstStyle/>
          <a:p>
            <a:fld id="{2DEA1F41-F2A1-4704-BF50-60039D1B7EC8}" type="slidenum">
              <a:rPr lang="en-US" smtClean="0"/>
              <a:t>‹#›</a:t>
            </a:fld>
            <a:endParaRPr lang="en-US"/>
          </a:p>
        </p:txBody>
      </p:sp>
    </p:spTree>
    <p:extLst>
      <p:ext uri="{BB962C8B-B14F-4D97-AF65-F5344CB8AC3E}">
        <p14:creationId xmlns:p14="http://schemas.microsoft.com/office/powerpoint/2010/main" val="35364084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D19EB-39CA-4014-997E-0E613D28A2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33E4FC-A48A-4695-8352-446A458D327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B096EA-A0EA-4951-B169-DF9A67F4B715}"/>
              </a:ext>
            </a:extLst>
          </p:cNvPr>
          <p:cNvSpPr>
            <a:spLocks noGrp="1"/>
          </p:cNvSpPr>
          <p:nvPr>
            <p:ph type="dt" sz="half" idx="10"/>
          </p:nvPr>
        </p:nvSpPr>
        <p:spPr/>
        <p:txBody>
          <a:bodyPr/>
          <a:lstStyle/>
          <a:p>
            <a:fld id="{9835B691-FE09-4C9B-85A6-8C52DFB04D1F}" type="datetimeFigureOut">
              <a:rPr lang="en-US" smtClean="0"/>
              <a:t>4/1/2023</a:t>
            </a:fld>
            <a:endParaRPr lang="en-US"/>
          </a:p>
        </p:txBody>
      </p:sp>
      <p:sp>
        <p:nvSpPr>
          <p:cNvPr id="5" name="Footer Placeholder 4">
            <a:extLst>
              <a:ext uri="{FF2B5EF4-FFF2-40B4-BE49-F238E27FC236}">
                <a16:creationId xmlns:a16="http://schemas.microsoft.com/office/drawing/2014/main" id="{6FE91D81-B5F0-4B48-A532-FB9393C43C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F94133-2DD8-4A93-B707-139BA41E8627}"/>
              </a:ext>
            </a:extLst>
          </p:cNvPr>
          <p:cNvSpPr>
            <a:spLocks noGrp="1"/>
          </p:cNvSpPr>
          <p:nvPr>
            <p:ph type="sldNum" sz="quarter" idx="12"/>
          </p:nvPr>
        </p:nvSpPr>
        <p:spPr/>
        <p:txBody>
          <a:bodyPr/>
          <a:lstStyle/>
          <a:p>
            <a:fld id="{2DEA1F41-F2A1-4704-BF50-60039D1B7EC8}" type="slidenum">
              <a:rPr lang="en-US" smtClean="0"/>
              <a:t>‹#›</a:t>
            </a:fld>
            <a:endParaRPr lang="en-US"/>
          </a:p>
        </p:txBody>
      </p:sp>
    </p:spTree>
    <p:extLst>
      <p:ext uri="{BB962C8B-B14F-4D97-AF65-F5344CB8AC3E}">
        <p14:creationId xmlns:p14="http://schemas.microsoft.com/office/powerpoint/2010/main" val="15614339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9FC00-3BFF-489D-A26F-20B1778616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622EBF5-757B-45B7-8C22-0C30CFFBBF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AFDDB4-3711-44C4-8284-A23F13FA7D3B}"/>
              </a:ext>
            </a:extLst>
          </p:cNvPr>
          <p:cNvSpPr>
            <a:spLocks noGrp="1"/>
          </p:cNvSpPr>
          <p:nvPr>
            <p:ph type="dt" sz="half" idx="10"/>
          </p:nvPr>
        </p:nvSpPr>
        <p:spPr/>
        <p:txBody>
          <a:bodyPr/>
          <a:lstStyle/>
          <a:p>
            <a:fld id="{9835B691-FE09-4C9B-85A6-8C52DFB04D1F}" type="datetimeFigureOut">
              <a:rPr lang="en-US" smtClean="0"/>
              <a:t>4/1/2023</a:t>
            </a:fld>
            <a:endParaRPr lang="en-US"/>
          </a:p>
        </p:txBody>
      </p:sp>
      <p:sp>
        <p:nvSpPr>
          <p:cNvPr id="5" name="Footer Placeholder 4">
            <a:extLst>
              <a:ext uri="{FF2B5EF4-FFF2-40B4-BE49-F238E27FC236}">
                <a16:creationId xmlns:a16="http://schemas.microsoft.com/office/drawing/2014/main" id="{8808F006-0316-4C91-974F-96491EB17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E19DB-596A-4E80-BA8E-2147BEE2D75A}"/>
              </a:ext>
            </a:extLst>
          </p:cNvPr>
          <p:cNvSpPr>
            <a:spLocks noGrp="1"/>
          </p:cNvSpPr>
          <p:nvPr>
            <p:ph type="sldNum" sz="quarter" idx="12"/>
          </p:nvPr>
        </p:nvSpPr>
        <p:spPr/>
        <p:txBody>
          <a:bodyPr/>
          <a:lstStyle/>
          <a:p>
            <a:fld id="{2DEA1F41-F2A1-4704-BF50-60039D1B7EC8}" type="slidenum">
              <a:rPr lang="en-US" smtClean="0"/>
              <a:t>‹#›</a:t>
            </a:fld>
            <a:endParaRPr lang="en-US"/>
          </a:p>
        </p:txBody>
      </p:sp>
    </p:spTree>
    <p:extLst>
      <p:ext uri="{BB962C8B-B14F-4D97-AF65-F5344CB8AC3E}">
        <p14:creationId xmlns:p14="http://schemas.microsoft.com/office/powerpoint/2010/main" val="30330105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AB93F-061B-4D17-A608-116A8265E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D8CB5C-5415-497A-908A-9AA9C85FD4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41A102-06C2-43F8-BC85-0C276C90EE7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F6C6FD-CCDF-41B2-86A2-ACA28B6D99EC}"/>
              </a:ext>
            </a:extLst>
          </p:cNvPr>
          <p:cNvSpPr>
            <a:spLocks noGrp="1"/>
          </p:cNvSpPr>
          <p:nvPr>
            <p:ph type="dt" sz="half" idx="10"/>
          </p:nvPr>
        </p:nvSpPr>
        <p:spPr/>
        <p:txBody>
          <a:bodyPr/>
          <a:lstStyle/>
          <a:p>
            <a:fld id="{9835B691-FE09-4C9B-85A6-8C52DFB04D1F}" type="datetimeFigureOut">
              <a:rPr lang="en-US" smtClean="0"/>
              <a:t>4/1/2023</a:t>
            </a:fld>
            <a:endParaRPr lang="en-US"/>
          </a:p>
        </p:txBody>
      </p:sp>
      <p:sp>
        <p:nvSpPr>
          <p:cNvPr id="6" name="Footer Placeholder 5">
            <a:extLst>
              <a:ext uri="{FF2B5EF4-FFF2-40B4-BE49-F238E27FC236}">
                <a16:creationId xmlns:a16="http://schemas.microsoft.com/office/drawing/2014/main" id="{321E37B4-5804-4949-98D4-B99AF34F61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26096E-6BA2-4E9C-BA49-4CEA98A9EE0C}"/>
              </a:ext>
            </a:extLst>
          </p:cNvPr>
          <p:cNvSpPr>
            <a:spLocks noGrp="1"/>
          </p:cNvSpPr>
          <p:nvPr>
            <p:ph type="sldNum" sz="quarter" idx="12"/>
          </p:nvPr>
        </p:nvSpPr>
        <p:spPr/>
        <p:txBody>
          <a:bodyPr/>
          <a:lstStyle/>
          <a:p>
            <a:fld id="{2DEA1F41-F2A1-4704-BF50-60039D1B7EC8}" type="slidenum">
              <a:rPr lang="en-US" smtClean="0"/>
              <a:t>‹#›</a:t>
            </a:fld>
            <a:endParaRPr lang="en-US"/>
          </a:p>
        </p:txBody>
      </p:sp>
    </p:spTree>
    <p:extLst>
      <p:ext uri="{BB962C8B-B14F-4D97-AF65-F5344CB8AC3E}">
        <p14:creationId xmlns:p14="http://schemas.microsoft.com/office/powerpoint/2010/main" val="40522341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8AC86-0F74-43B3-9B72-039294D3159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999E646-04CB-459D-8539-B492493EFD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873B6F-A5C5-4375-B4EA-01EE0138540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1C044F9-BED4-48F8-8ECD-340E9C4775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2EC0D73-F059-46D9-9D57-F68FB08409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59BFC3-46A2-41C3-98CD-FD69936D40FF}"/>
              </a:ext>
            </a:extLst>
          </p:cNvPr>
          <p:cNvSpPr>
            <a:spLocks noGrp="1"/>
          </p:cNvSpPr>
          <p:nvPr>
            <p:ph type="dt" sz="half" idx="10"/>
          </p:nvPr>
        </p:nvSpPr>
        <p:spPr/>
        <p:txBody>
          <a:bodyPr/>
          <a:lstStyle/>
          <a:p>
            <a:fld id="{9835B691-FE09-4C9B-85A6-8C52DFB04D1F}" type="datetimeFigureOut">
              <a:rPr lang="en-US" smtClean="0"/>
              <a:t>4/1/2023</a:t>
            </a:fld>
            <a:endParaRPr lang="en-US"/>
          </a:p>
        </p:txBody>
      </p:sp>
      <p:sp>
        <p:nvSpPr>
          <p:cNvPr id="8" name="Footer Placeholder 7">
            <a:extLst>
              <a:ext uri="{FF2B5EF4-FFF2-40B4-BE49-F238E27FC236}">
                <a16:creationId xmlns:a16="http://schemas.microsoft.com/office/drawing/2014/main" id="{06E503D9-CDB9-43CE-AA66-F2E913EBBC9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2C0BD96-FFBD-4248-B2EA-C36C265636A2}"/>
              </a:ext>
            </a:extLst>
          </p:cNvPr>
          <p:cNvSpPr>
            <a:spLocks noGrp="1"/>
          </p:cNvSpPr>
          <p:nvPr>
            <p:ph type="sldNum" sz="quarter" idx="12"/>
          </p:nvPr>
        </p:nvSpPr>
        <p:spPr/>
        <p:txBody>
          <a:bodyPr/>
          <a:lstStyle/>
          <a:p>
            <a:fld id="{2DEA1F41-F2A1-4704-BF50-60039D1B7EC8}" type="slidenum">
              <a:rPr lang="en-US" smtClean="0"/>
              <a:t>‹#›</a:t>
            </a:fld>
            <a:endParaRPr lang="en-US"/>
          </a:p>
        </p:txBody>
      </p:sp>
    </p:spTree>
    <p:extLst>
      <p:ext uri="{BB962C8B-B14F-4D97-AF65-F5344CB8AC3E}">
        <p14:creationId xmlns:p14="http://schemas.microsoft.com/office/powerpoint/2010/main" val="26145597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E7A90-D483-4176-A9DD-157ACC4241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CF5457-66CA-42D2-9B46-CA47E06AD368}"/>
              </a:ext>
            </a:extLst>
          </p:cNvPr>
          <p:cNvSpPr>
            <a:spLocks noGrp="1"/>
          </p:cNvSpPr>
          <p:nvPr>
            <p:ph type="dt" sz="half" idx="10"/>
          </p:nvPr>
        </p:nvSpPr>
        <p:spPr/>
        <p:txBody>
          <a:bodyPr/>
          <a:lstStyle/>
          <a:p>
            <a:fld id="{9835B691-FE09-4C9B-85A6-8C52DFB04D1F}" type="datetimeFigureOut">
              <a:rPr lang="en-US" smtClean="0"/>
              <a:t>4/1/2023</a:t>
            </a:fld>
            <a:endParaRPr lang="en-US"/>
          </a:p>
        </p:txBody>
      </p:sp>
      <p:sp>
        <p:nvSpPr>
          <p:cNvPr id="4" name="Footer Placeholder 3">
            <a:extLst>
              <a:ext uri="{FF2B5EF4-FFF2-40B4-BE49-F238E27FC236}">
                <a16:creationId xmlns:a16="http://schemas.microsoft.com/office/drawing/2014/main" id="{0F4DB95D-F694-4045-89B9-AEAF09D7D9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27C9AF0-B85F-43B0-9D4F-F80534EF132F}"/>
              </a:ext>
            </a:extLst>
          </p:cNvPr>
          <p:cNvSpPr>
            <a:spLocks noGrp="1"/>
          </p:cNvSpPr>
          <p:nvPr>
            <p:ph type="sldNum" sz="quarter" idx="12"/>
          </p:nvPr>
        </p:nvSpPr>
        <p:spPr/>
        <p:txBody>
          <a:bodyPr/>
          <a:lstStyle/>
          <a:p>
            <a:fld id="{2DEA1F41-F2A1-4704-BF50-60039D1B7EC8}" type="slidenum">
              <a:rPr lang="en-US" smtClean="0"/>
              <a:t>‹#›</a:t>
            </a:fld>
            <a:endParaRPr lang="en-US"/>
          </a:p>
        </p:txBody>
      </p:sp>
    </p:spTree>
    <p:extLst>
      <p:ext uri="{BB962C8B-B14F-4D97-AF65-F5344CB8AC3E}">
        <p14:creationId xmlns:p14="http://schemas.microsoft.com/office/powerpoint/2010/main" val="11423381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A502BE-3DD8-4AD2-92BC-8DDB9D688AED}"/>
              </a:ext>
            </a:extLst>
          </p:cNvPr>
          <p:cNvSpPr>
            <a:spLocks noGrp="1"/>
          </p:cNvSpPr>
          <p:nvPr>
            <p:ph type="dt" sz="half" idx="10"/>
          </p:nvPr>
        </p:nvSpPr>
        <p:spPr/>
        <p:txBody>
          <a:bodyPr/>
          <a:lstStyle/>
          <a:p>
            <a:fld id="{9835B691-FE09-4C9B-85A6-8C52DFB04D1F}" type="datetimeFigureOut">
              <a:rPr lang="en-US" smtClean="0"/>
              <a:t>4/1/2023</a:t>
            </a:fld>
            <a:endParaRPr lang="en-US"/>
          </a:p>
        </p:txBody>
      </p:sp>
      <p:sp>
        <p:nvSpPr>
          <p:cNvPr id="3" name="Footer Placeholder 2">
            <a:extLst>
              <a:ext uri="{FF2B5EF4-FFF2-40B4-BE49-F238E27FC236}">
                <a16:creationId xmlns:a16="http://schemas.microsoft.com/office/drawing/2014/main" id="{8215EB48-ABD2-4754-8C2A-EBFFEB69AF3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62B3B83-ED30-44BC-89C5-E3E7B4BCE614}"/>
              </a:ext>
            </a:extLst>
          </p:cNvPr>
          <p:cNvSpPr>
            <a:spLocks noGrp="1"/>
          </p:cNvSpPr>
          <p:nvPr>
            <p:ph type="sldNum" sz="quarter" idx="12"/>
          </p:nvPr>
        </p:nvSpPr>
        <p:spPr/>
        <p:txBody>
          <a:bodyPr/>
          <a:lstStyle/>
          <a:p>
            <a:fld id="{2DEA1F41-F2A1-4704-BF50-60039D1B7EC8}" type="slidenum">
              <a:rPr lang="en-US" smtClean="0"/>
              <a:t>‹#›</a:t>
            </a:fld>
            <a:endParaRPr lang="en-US"/>
          </a:p>
        </p:txBody>
      </p:sp>
    </p:spTree>
    <p:extLst>
      <p:ext uri="{BB962C8B-B14F-4D97-AF65-F5344CB8AC3E}">
        <p14:creationId xmlns:p14="http://schemas.microsoft.com/office/powerpoint/2010/main" val="31505109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B9A2D-FEF6-48E1-AC8F-176E253D9F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213349C-FAD7-448B-964D-9F0CF3E21E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07A607-94B3-4E2D-9AF9-C740F75DB6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39D836-A4FE-4595-81BC-7446311689F1}"/>
              </a:ext>
            </a:extLst>
          </p:cNvPr>
          <p:cNvSpPr>
            <a:spLocks noGrp="1"/>
          </p:cNvSpPr>
          <p:nvPr>
            <p:ph type="dt" sz="half" idx="10"/>
          </p:nvPr>
        </p:nvSpPr>
        <p:spPr/>
        <p:txBody>
          <a:bodyPr/>
          <a:lstStyle/>
          <a:p>
            <a:fld id="{9835B691-FE09-4C9B-85A6-8C52DFB04D1F}" type="datetimeFigureOut">
              <a:rPr lang="en-US" smtClean="0"/>
              <a:t>4/1/2023</a:t>
            </a:fld>
            <a:endParaRPr lang="en-US"/>
          </a:p>
        </p:txBody>
      </p:sp>
      <p:sp>
        <p:nvSpPr>
          <p:cNvPr id="6" name="Footer Placeholder 5">
            <a:extLst>
              <a:ext uri="{FF2B5EF4-FFF2-40B4-BE49-F238E27FC236}">
                <a16:creationId xmlns:a16="http://schemas.microsoft.com/office/drawing/2014/main" id="{5191FC6A-2E65-4EF1-B3A9-42D9C2B83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E27470-E8D0-418E-99FA-66FF4DED3842}"/>
              </a:ext>
            </a:extLst>
          </p:cNvPr>
          <p:cNvSpPr>
            <a:spLocks noGrp="1"/>
          </p:cNvSpPr>
          <p:nvPr>
            <p:ph type="sldNum" sz="quarter" idx="12"/>
          </p:nvPr>
        </p:nvSpPr>
        <p:spPr/>
        <p:txBody>
          <a:bodyPr/>
          <a:lstStyle/>
          <a:p>
            <a:fld id="{2DEA1F41-F2A1-4704-BF50-60039D1B7EC8}" type="slidenum">
              <a:rPr lang="en-US" smtClean="0"/>
              <a:t>‹#›</a:t>
            </a:fld>
            <a:endParaRPr lang="en-US"/>
          </a:p>
        </p:txBody>
      </p:sp>
    </p:spTree>
    <p:extLst>
      <p:ext uri="{BB962C8B-B14F-4D97-AF65-F5344CB8AC3E}">
        <p14:creationId xmlns:p14="http://schemas.microsoft.com/office/powerpoint/2010/main" val="6658412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63059-908F-42DB-AB2D-1DF42EAB9E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48F6264-A8CB-4865-A2A1-84CED4986D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647B30C-6586-4DF1-9FCA-BCAA53982A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E9CC86-556D-47BB-B5C0-39EF06AC6575}"/>
              </a:ext>
            </a:extLst>
          </p:cNvPr>
          <p:cNvSpPr>
            <a:spLocks noGrp="1"/>
          </p:cNvSpPr>
          <p:nvPr>
            <p:ph type="dt" sz="half" idx="10"/>
          </p:nvPr>
        </p:nvSpPr>
        <p:spPr/>
        <p:txBody>
          <a:bodyPr/>
          <a:lstStyle/>
          <a:p>
            <a:fld id="{9835B691-FE09-4C9B-85A6-8C52DFB04D1F}" type="datetimeFigureOut">
              <a:rPr lang="en-US" smtClean="0"/>
              <a:t>4/1/2023</a:t>
            </a:fld>
            <a:endParaRPr lang="en-US"/>
          </a:p>
        </p:txBody>
      </p:sp>
      <p:sp>
        <p:nvSpPr>
          <p:cNvPr id="6" name="Footer Placeholder 5">
            <a:extLst>
              <a:ext uri="{FF2B5EF4-FFF2-40B4-BE49-F238E27FC236}">
                <a16:creationId xmlns:a16="http://schemas.microsoft.com/office/drawing/2014/main" id="{D1C13DD9-6FF2-4157-8EC7-35842E656C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917ECE-5563-4BCA-BE7E-CFE39454D88F}"/>
              </a:ext>
            </a:extLst>
          </p:cNvPr>
          <p:cNvSpPr>
            <a:spLocks noGrp="1"/>
          </p:cNvSpPr>
          <p:nvPr>
            <p:ph type="sldNum" sz="quarter" idx="12"/>
          </p:nvPr>
        </p:nvSpPr>
        <p:spPr/>
        <p:txBody>
          <a:bodyPr/>
          <a:lstStyle/>
          <a:p>
            <a:fld id="{2DEA1F41-F2A1-4704-BF50-60039D1B7EC8}" type="slidenum">
              <a:rPr lang="en-US" smtClean="0"/>
              <a:t>‹#›</a:t>
            </a:fld>
            <a:endParaRPr lang="en-US"/>
          </a:p>
        </p:txBody>
      </p:sp>
    </p:spTree>
    <p:extLst>
      <p:ext uri="{BB962C8B-B14F-4D97-AF65-F5344CB8AC3E}">
        <p14:creationId xmlns:p14="http://schemas.microsoft.com/office/powerpoint/2010/main" val="2603628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F274A-0B23-49FE-9BC1-717939DC1B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C72A5-40EC-4439-ACFD-D4D5AC3908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57E283-2C79-4FA1-976F-07299DDD4E66}"/>
              </a:ext>
            </a:extLst>
          </p:cNvPr>
          <p:cNvSpPr>
            <a:spLocks noGrp="1"/>
          </p:cNvSpPr>
          <p:nvPr>
            <p:ph type="dt" sz="half" idx="10"/>
          </p:nvPr>
        </p:nvSpPr>
        <p:spPr/>
        <p:txBody>
          <a:bodyPr/>
          <a:lstStyle/>
          <a:p>
            <a:fld id="{9835B691-FE09-4C9B-85A6-8C52DFB04D1F}" type="datetimeFigureOut">
              <a:rPr lang="en-US" smtClean="0"/>
              <a:t>4/1/2023</a:t>
            </a:fld>
            <a:endParaRPr lang="en-US"/>
          </a:p>
        </p:txBody>
      </p:sp>
      <p:sp>
        <p:nvSpPr>
          <p:cNvPr id="5" name="Footer Placeholder 4">
            <a:extLst>
              <a:ext uri="{FF2B5EF4-FFF2-40B4-BE49-F238E27FC236}">
                <a16:creationId xmlns:a16="http://schemas.microsoft.com/office/drawing/2014/main" id="{BA1A5772-A314-47D0-B81B-0E4C96BF7B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DAD53E-CCDD-47E1-89E4-3646686AB57D}"/>
              </a:ext>
            </a:extLst>
          </p:cNvPr>
          <p:cNvSpPr>
            <a:spLocks noGrp="1"/>
          </p:cNvSpPr>
          <p:nvPr>
            <p:ph type="sldNum" sz="quarter" idx="12"/>
          </p:nvPr>
        </p:nvSpPr>
        <p:spPr/>
        <p:txBody>
          <a:bodyPr/>
          <a:lstStyle/>
          <a:p>
            <a:fld id="{2DEA1F41-F2A1-4704-BF50-60039D1B7EC8}" type="slidenum">
              <a:rPr lang="en-US" smtClean="0"/>
              <a:t>‹#›</a:t>
            </a:fld>
            <a:endParaRPr lang="en-US"/>
          </a:p>
        </p:txBody>
      </p:sp>
    </p:spTree>
    <p:extLst>
      <p:ext uri="{BB962C8B-B14F-4D97-AF65-F5344CB8AC3E}">
        <p14:creationId xmlns:p14="http://schemas.microsoft.com/office/powerpoint/2010/main" val="2953427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6260E7-19D1-47C7-9BF0-28BB829139B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7A6BE52-647D-46DB-8AF4-E0A3E38FFD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20DE07-7023-4F6F-B93C-8444260B0F27}"/>
              </a:ext>
            </a:extLst>
          </p:cNvPr>
          <p:cNvSpPr>
            <a:spLocks noGrp="1"/>
          </p:cNvSpPr>
          <p:nvPr>
            <p:ph type="dt" sz="half" idx="10"/>
          </p:nvPr>
        </p:nvSpPr>
        <p:spPr/>
        <p:txBody>
          <a:bodyPr/>
          <a:lstStyle/>
          <a:p>
            <a:fld id="{9835B691-FE09-4C9B-85A6-8C52DFB04D1F}" type="datetimeFigureOut">
              <a:rPr lang="en-US" smtClean="0"/>
              <a:t>4/1/2023</a:t>
            </a:fld>
            <a:endParaRPr lang="en-US"/>
          </a:p>
        </p:txBody>
      </p:sp>
      <p:sp>
        <p:nvSpPr>
          <p:cNvPr id="5" name="Footer Placeholder 4">
            <a:extLst>
              <a:ext uri="{FF2B5EF4-FFF2-40B4-BE49-F238E27FC236}">
                <a16:creationId xmlns:a16="http://schemas.microsoft.com/office/drawing/2014/main" id="{C6F73893-C162-4E44-A0F7-5976A36BDA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72606C-D60C-47FB-B8AB-F9A61431CAE8}"/>
              </a:ext>
            </a:extLst>
          </p:cNvPr>
          <p:cNvSpPr>
            <a:spLocks noGrp="1"/>
          </p:cNvSpPr>
          <p:nvPr>
            <p:ph type="sldNum" sz="quarter" idx="12"/>
          </p:nvPr>
        </p:nvSpPr>
        <p:spPr/>
        <p:txBody>
          <a:bodyPr/>
          <a:lstStyle/>
          <a:p>
            <a:fld id="{2DEA1F41-F2A1-4704-BF50-60039D1B7EC8}" type="slidenum">
              <a:rPr lang="en-US" smtClean="0"/>
              <a:t>‹#›</a:t>
            </a:fld>
            <a:endParaRPr lang="en-US"/>
          </a:p>
        </p:txBody>
      </p:sp>
    </p:spTree>
    <p:extLst>
      <p:ext uri="{BB962C8B-B14F-4D97-AF65-F5344CB8AC3E}">
        <p14:creationId xmlns:p14="http://schemas.microsoft.com/office/powerpoint/2010/main" val="508865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4/1/2023</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17200" y="610700"/>
            <a:ext cx="11157600" cy="914800"/>
          </a:xfrm>
          <a:prstGeom prst="rect">
            <a:avLst/>
          </a:prstGeom>
          <a:noFill/>
          <a:ln>
            <a:noFill/>
          </a:ln>
        </p:spPr>
        <p:txBody>
          <a:bodyPr spcFirstLastPara="1" wrap="square" lIns="91425" tIns="91425" rIns="91425" bIns="91425" anchor="b" anchorCtr="0">
            <a:normAutofit/>
          </a:bodyPr>
          <a:lstStyle>
            <a:lvl1pPr lv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1pPr>
            <a:lvl2pPr lvl="1">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2pPr>
            <a:lvl3pPr lvl="2">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3pPr>
            <a:lvl4pPr lvl="3">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4pPr>
            <a:lvl5pPr lvl="4">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5pPr>
            <a:lvl6pPr lvl="5">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6pPr>
            <a:lvl7pPr lvl="6">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7pPr>
            <a:lvl8pPr lvl="7">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8pPr>
            <a:lvl9pPr lvl="8">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9pPr>
          </a:lstStyle>
          <a:p>
            <a:endParaRPr/>
          </a:p>
        </p:txBody>
      </p:sp>
      <p:sp>
        <p:nvSpPr>
          <p:cNvPr id="7" name="Google Shape;7;p1"/>
          <p:cNvSpPr txBox="1">
            <a:spLocks noGrp="1"/>
          </p:cNvSpPr>
          <p:nvPr>
            <p:ph type="body" idx="1"/>
          </p:nvPr>
        </p:nvSpPr>
        <p:spPr>
          <a:xfrm>
            <a:off x="517200" y="1986432"/>
            <a:ext cx="11157600" cy="410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1"/>
                </a:solidFill>
                <a:latin typeface="Roboto"/>
                <a:ea typeface="Roboto"/>
                <a:cs typeface="Roboto"/>
                <a:sym typeface="Roboto"/>
              </a:defRPr>
            </a:lvl1pPr>
            <a:lvl2pPr lvl="1" algn="r">
              <a:buNone/>
              <a:defRPr sz="1333">
                <a:solidFill>
                  <a:schemeClr val="dk1"/>
                </a:solidFill>
                <a:latin typeface="Roboto"/>
                <a:ea typeface="Roboto"/>
                <a:cs typeface="Roboto"/>
                <a:sym typeface="Roboto"/>
              </a:defRPr>
            </a:lvl2pPr>
            <a:lvl3pPr lvl="2" algn="r">
              <a:buNone/>
              <a:defRPr sz="1333">
                <a:solidFill>
                  <a:schemeClr val="dk1"/>
                </a:solidFill>
                <a:latin typeface="Roboto"/>
                <a:ea typeface="Roboto"/>
                <a:cs typeface="Roboto"/>
                <a:sym typeface="Roboto"/>
              </a:defRPr>
            </a:lvl3pPr>
            <a:lvl4pPr lvl="3" algn="r">
              <a:buNone/>
              <a:defRPr sz="1333">
                <a:solidFill>
                  <a:schemeClr val="dk1"/>
                </a:solidFill>
                <a:latin typeface="Roboto"/>
                <a:ea typeface="Roboto"/>
                <a:cs typeface="Roboto"/>
                <a:sym typeface="Roboto"/>
              </a:defRPr>
            </a:lvl4pPr>
            <a:lvl5pPr lvl="4" algn="r">
              <a:buNone/>
              <a:defRPr sz="1333">
                <a:solidFill>
                  <a:schemeClr val="dk1"/>
                </a:solidFill>
                <a:latin typeface="Roboto"/>
                <a:ea typeface="Roboto"/>
                <a:cs typeface="Roboto"/>
                <a:sym typeface="Roboto"/>
              </a:defRPr>
            </a:lvl5pPr>
            <a:lvl6pPr lvl="5" algn="r">
              <a:buNone/>
              <a:defRPr sz="1333">
                <a:solidFill>
                  <a:schemeClr val="dk1"/>
                </a:solidFill>
                <a:latin typeface="Roboto"/>
                <a:ea typeface="Roboto"/>
                <a:cs typeface="Roboto"/>
                <a:sym typeface="Roboto"/>
              </a:defRPr>
            </a:lvl6pPr>
            <a:lvl7pPr lvl="6" algn="r">
              <a:buNone/>
              <a:defRPr sz="1333">
                <a:solidFill>
                  <a:schemeClr val="dk1"/>
                </a:solidFill>
                <a:latin typeface="Roboto"/>
                <a:ea typeface="Roboto"/>
                <a:cs typeface="Roboto"/>
                <a:sym typeface="Roboto"/>
              </a:defRPr>
            </a:lvl7pPr>
            <a:lvl8pPr lvl="7" algn="r">
              <a:buNone/>
              <a:defRPr sz="1333">
                <a:solidFill>
                  <a:schemeClr val="dk1"/>
                </a:solidFill>
                <a:latin typeface="Roboto"/>
                <a:ea typeface="Roboto"/>
                <a:cs typeface="Roboto"/>
                <a:sym typeface="Roboto"/>
              </a:defRPr>
            </a:lvl8pPr>
            <a:lvl9pPr lvl="8" algn="r">
              <a:buNone/>
              <a:defRPr sz="1333">
                <a:solidFill>
                  <a:schemeClr val="dk1"/>
                </a:solidFill>
                <a:latin typeface="Roboto"/>
                <a:ea typeface="Roboto"/>
                <a:cs typeface="Roboto"/>
                <a:sym typeface="Robo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9330125"/>
      </p:ext>
    </p:extLst>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E684-10F4-4CC3-A0B9-F03AA7BE37CF}" type="datetimeFigureOut">
              <a:rPr lang="en-US" smtClean="0"/>
              <a:t>4/1/2023</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141495407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A5887D-A8EE-40B1-80A4-365E3A11A3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6359B4D-783E-425B-B13C-9CC015141D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33349-590C-46AD-8BD5-8EA7619ECF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35B691-FE09-4C9B-85A6-8C52DFB04D1F}" type="datetimeFigureOut">
              <a:rPr lang="en-US" smtClean="0"/>
              <a:t>4/1/2023</a:t>
            </a:fld>
            <a:endParaRPr lang="en-US"/>
          </a:p>
        </p:txBody>
      </p:sp>
      <p:sp>
        <p:nvSpPr>
          <p:cNvPr id="5" name="Footer Placeholder 4">
            <a:extLst>
              <a:ext uri="{FF2B5EF4-FFF2-40B4-BE49-F238E27FC236}">
                <a16:creationId xmlns:a16="http://schemas.microsoft.com/office/drawing/2014/main" id="{F80CD68A-CED6-418B-A3CF-98B780410D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CFA5E0E-00AB-4454-B286-01269BE6F3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EA1F41-F2A1-4704-BF50-60039D1B7EC8}" type="slidenum">
              <a:rPr lang="en-US" smtClean="0"/>
              <a:t>‹#›</a:t>
            </a:fld>
            <a:endParaRPr lang="en-US"/>
          </a:p>
        </p:txBody>
      </p:sp>
    </p:spTree>
    <p:extLst>
      <p:ext uri="{BB962C8B-B14F-4D97-AF65-F5344CB8AC3E}">
        <p14:creationId xmlns:p14="http://schemas.microsoft.com/office/powerpoint/2010/main" val="398795425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7.xml"/><Relationship Id="rId5" Type="http://schemas.openxmlformats.org/officeDocument/2006/relationships/image" Target="../media/image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7.xml"/><Relationship Id="rId5" Type="http://schemas.openxmlformats.org/officeDocument/2006/relationships/image" Target="../media/image3.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6.jpg"/><Relationship Id="rId1" Type="http://schemas.openxmlformats.org/officeDocument/2006/relationships/slideLayout" Target="../slideLayouts/slideLayout27.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0.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jpg"/><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6.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6.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7830A998-AB10-D6B8-9214-78AFCC523050}"/>
              </a:ext>
            </a:extLst>
          </p:cNvPr>
          <p:cNvPicPr>
            <a:picLocks noChangeAspect="1"/>
          </p:cNvPicPr>
          <p:nvPr/>
        </p:nvPicPr>
        <p:blipFill>
          <a:blip r:embed="rId2"/>
          <a:stretch>
            <a:fillRect/>
          </a:stretch>
        </p:blipFill>
        <p:spPr>
          <a:xfrm>
            <a:off x="1361414" y="652075"/>
            <a:ext cx="9469171" cy="5553850"/>
          </a:xfrm>
          <a:prstGeom prst="rect">
            <a:avLst/>
          </a:prstGeom>
        </p:spPr>
      </p:pic>
      <p:pic>
        <p:nvPicPr>
          <p:cNvPr id="6" name="Picture 5" descr="A picture containing text, brass&#10;&#10;Description automatically generated">
            <a:extLst>
              <a:ext uri="{FF2B5EF4-FFF2-40B4-BE49-F238E27FC236}">
                <a16:creationId xmlns:a16="http://schemas.microsoft.com/office/drawing/2014/main" id="{1E4508CC-A300-D4DF-008D-9B914F0B86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5398" y="0"/>
            <a:ext cx="2116602" cy="1567099"/>
          </a:xfrm>
          <a:prstGeom prst="rect">
            <a:avLst/>
          </a:prstGeom>
        </p:spPr>
      </p:pic>
    </p:spTree>
    <p:extLst>
      <p:ext uri="{BB962C8B-B14F-4D97-AF65-F5344CB8AC3E}">
        <p14:creationId xmlns:p14="http://schemas.microsoft.com/office/powerpoint/2010/main" val="38513924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31676906-5DE7-447E-8E60-1F7CB7303A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285" y="321734"/>
            <a:ext cx="5030597" cy="2905170"/>
          </a:xfrm>
          <a:prstGeom prst="rect">
            <a:avLst/>
          </a:prstGeom>
        </p:spPr>
      </p:pic>
      <p:pic>
        <p:nvPicPr>
          <p:cNvPr id="3" name="Picture 2" descr="Graphical user interface&#10;&#10;Description automatically generated">
            <a:extLst>
              <a:ext uri="{FF2B5EF4-FFF2-40B4-BE49-F238E27FC236}">
                <a16:creationId xmlns:a16="http://schemas.microsoft.com/office/drawing/2014/main" id="{728120CC-A1AF-449F-B969-E470860A19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1" y="3695386"/>
            <a:ext cx="5426764" cy="2631980"/>
          </a:xfrm>
          <a:prstGeom prst="rect">
            <a:avLst/>
          </a:prstGeom>
        </p:spPr>
      </p:pic>
      <p:pic>
        <p:nvPicPr>
          <p:cNvPr id="5" name="Picture 4" descr="Text, chat or text message&#10;&#10;Description automatically generated">
            <a:extLst>
              <a:ext uri="{FF2B5EF4-FFF2-40B4-BE49-F238E27FC236}">
                <a16:creationId xmlns:a16="http://schemas.microsoft.com/office/drawing/2014/main" id="{D42D6D7A-3717-4ECA-8269-EE79E4915C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3482" y="321734"/>
            <a:ext cx="4415868" cy="6069922"/>
          </a:xfrm>
          <a:prstGeom prst="rect">
            <a:avLst/>
          </a:prstGeom>
        </p:spPr>
      </p:pic>
      <p:pic>
        <p:nvPicPr>
          <p:cNvPr id="8" name="Picture 7" descr="A picture containing text, brass&#10;&#10;Description automatically generated">
            <a:extLst>
              <a:ext uri="{FF2B5EF4-FFF2-40B4-BE49-F238E27FC236}">
                <a16:creationId xmlns:a16="http://schemas.microsoft.com/office/drawing/2014/main" id="{4D172C35-93B8-4020-9439-0805DB1D8B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32332" y="1"/>
            <a:ext cx="1559668" cy="1154754"/>
          </a:xfrm>
          <a:prstGeom prst="rect">
            <a:avLst/>
          </a:prstGeom>
        </p:spPr>
      </p:pic>
    </p:spTree>
    <p:extLst>
      <p:ext uri="{BB962C8B-B14F-4D97-AF65-F5344CB8AC3E}">
        <p14:creationId xmlns:p14="http://schemas.microsoft.com/office/powerpoint/2010/main" val="40200971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DA4307-12C8-4D45-BD9A-D20D733CE675}"/>
              </a:ext>
            </a:extLst>
          </p:cNvPr>
          <p:cNvPicPr>
            <a:picLocks noChangeAspect="1"/>
          </p:cNvPicPr>
          <p:nvPr/>
        </p:nvPicPr>
        <p:blipFill>
          <a:blip r:embed="rId2"/>
          <a:stretch>
            <a:fillRect/>
          </a:stretch>
        </p:blipFill>
        <p:spPr>
          <a:xfrm>
            <a:off x="484992" y="23337"/>
            <a:ext cx="11222016" cy="6811326"/>
          </a:xfrm>
          <a:prstGeom prst="rect">
            <a:avLst/>
          </a:prstGeom>
        </p:spPr>
      </p:pic>
      <p:pic>
        <p:nvPicPr>
          <p:cNvPr id="4" name="Picture 3" descr="A picture containing text, person, person, indoor&#10;&#10;Description automatically generated">
            <a:extLst>
              <a:ext uri="{FF2B5EF4-FFF2-40B4-BE49-F238E27FC236}">
                <a16:creationId xmlns:a16="http://schemas.microsoft.com/office/drawing/2014/main" id="{D3E8EFFF-709A-42B8-A3F3-84172BAAA0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7107" y="5290901"/>
            <a:ext cx="1364893" cy="1567099"/>
          </a:xfrm>
          <a:prstGeom prst="rect">
            <a:avLst/>
          </a:prstGeom>
        </p:spPr>
      </p:pic>
    </p:spTree>
    <p:extLst>
      <p:ext uri="{BB962C8B-B14F-4D97-AF65-F5344CB8AC3E}">
        <p14:creationId xmlns:p14="http://schemas.microsoft.com/office/powerpoint/2010/main" val="23947108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DB2F461-928E-4978-A444-E97563486A78}"/>
              </a:ext>
            </a:extLst>
          </p:cNvPr>
          <p:cNvPicPr>
            <a:picLocks noChangeAspect="1"/>
          </p:cNvPicPr>
          <p:nvPr/>
        </p:nvPicPr>
        <p:blipFill>
          <a:blip r:embed="rId2"/>
          <a:stretch>
            <a:fillRect/>
          </a:stretch>
        </p:blipFill>
        <p:spPr>
          <a:xfrm>
            <a:off x="4567012" y="604391"/>
            <a:ext cx="6082404" cy="4560535"/>
          </a:xfrm>
          <a:prstGeom prst="rect">
            <a:avLst/>
          </a:prstGeom>
        </p:spPr>
      </p:pic>
      <p:pic>
        <p:nvPicPr>
          <p:cNvPr id="3" name="Picture 2">
            <a:extLst>
              <a:ext uri="{FF2B5EF4-FFF2-40B4-BE49-F238E27FC236}">
                <a16:creationId xmlns:a16="http://schemas.microsoft.com/office/drawing/2014/main" id="{ED6A387C-B91A-4A92-993B-6AAC26FB4723}"/>
              </a:ext>
            </a:extLst>
          </p:cNvPr>
          <p:cNvPicPr>
            <a:picLocks noChangeAspect="1"/>
          </p:cNvPicPr>
          <p:nvPr/>
        </p:nvPicPr>
        <p:blipFill>
          <a:blip r:embed="rId3"/>
          <a:stretch>
            <a:fillRect/>
          </a:stretch>
        </p:blipFill>
        <p:spPr>
          <a:xfrm>
            <a:off x="211873" y="604391"/>
            <a:ext cx="3356517" cy="4561171"/>
          </a:xfrm>
          <a:prstGeom prst="rect">
            <a:avLst/>
          </a:prstGeom>
        </p:spPr>
      </p:pic>
      <p:pic>
        <p:nvPicPr>
          <p:cNvPr id="6" name="Picture 5">
            <a:extLst>
              <a:ext uri="{FF2B5EF4-FFF2-40B4-BE49-F238E27FC236}">
                <a16:creationId xmlns:a16="http://schemas.microsoft.com/office/drawing/2014/main" id="{F26FB57A-84DF-40B5-80F1-7B115F9F045A}"/>
              </a:ext>
            </a:extLst>
          </p:cNvPr>
          <p:cNvPicPr>
            <a:picLocks noChangeAspect="1"/>
          </p:cNvPicPr>
          <p:nvPr/>
        </p:nvPicPr>
        <p:blipFill>
          <a:blip r:embed="rId4"/>
          <a:stretch>
            <a:fillRect/>
          </a:stretch>
        </p:blipFill>
        <p:spPr>
          <a:xfrm>
            <a:off x="4056515" y="401873"/>
            <a:ext cx="8135485" cy="5496692"/>
          </a:xfrm>
          <a:prstGeom prst="rect">
            <a:avLst/>
          </a:prstGeom>
        </p:spPr>
      </p:pic>
      <p:pic>
        <p:nvPicPr>
          <p:cNvPr id="5" name="Picture 4" descr="A picture containing text, person, person, indoor&#10;&#10;Description automatically generated">
            <a:extLst>
              <a:ext uri="{FF2B5EF4-FFF2-40B4-BE49-F238E27FC236}">
                <a16:creationId xmlns:a16="http://schemas.microsoft.com/office/drawing/2014/main" id="{51646C34-4289-4BB1-A906-E76D52E6DD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27107" y="0"/>
            <a:ext cx="1364893" cy="1567099"/>
          </a:xfrm>
          <a:prstGeom prst="rect">
            <a:avLst/>
          </a:prstGeom>
        </p:spPr>
      </p:pic>
    </p:spTree>
    <p:extLst>
      <p:ext uri="{BB962C8B-B14F-4D97-AF65-F5344CB8AC3E}">
        <p14:creationId xmlns:p14="http://schemas.microsoft.com/office/powerpoint/2010/main" val="25860737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8C729D-6294-4655-BA1B-1C1043E94038}"/>
              </a:ext>
            </a:extLst>
          </p:cNvPr>
          <p:cNvPicPr>
            <a:picLocks noChangeAspect="1"/>
          </p:cNvPicPr>
          <p:nvPr/>
        </p:nvPicPr>
        <p:blipFill>
          <a:blip r:embed="rId2"/>
          <a:stretch>
            <a:fillRect/>
          </a:stretch>
        </p:blipFill>
        <p:spPr>
          <a:xfrm>
            <a:off x="211873" y="604391"/>
            <a:ext cx="3568390" cy="4569775"/>
          </a:xfrm>
          <a:prstGeom prst="rect">
            <a:avLst/>
          </a:prstGeom>
        </p:spPr>
      </p:pic>
      <p:pic>
        <p:nvPicPr>
          <p:cNvPr id="7" name="Picture 6">
            <a:extLst>
              <a:ext uri="{FF2B5EF4-FFF2-40B4-BE49-F238E27FC236}">
                <a16:creationId xmlns:a16="http://schemas.microsoft.com/office/drawing/2014/main" id="{1DB2F461-928E-4978-A444-E97563486A78}"/>
              </a:ext>
            </a:extLst>
          </p:cNvPr>
          <p:cNvPicPr>
            <a:picLocks noChangeAspect="1"/>
          </p:cNvPicPr>
          <p:nvPr/>
        </p:nvPicPr>
        <p:blipFill>
          <a:blip r:embed="rId3"/>
          <a:stretch>
            <a:fillRect/>
          </a:stretch>
        </p:blipFill>
        <p:spPr>
          <a:xfrm>
            <a:off x="4567012" y="604391"/>
            <a:ext cx="6082404" cy="4560535"/>
          </a:xfrm>
          <a:prstGeom prst="rect">
            <a:avLst/>
          </a:prstGeom>
        </p:spPr>
      </p:pic>
      <p:pic>
        <p:nvPicPr>
          <p:cNvPr id="5" name="Picture 4" descr="A picture containing text, person, person, indoor&#10;&#10;Description automatically generated">
            <a:extLst>
              <a:ext uri="{FF2B5EF4-FFF2-40B4-BE49-F238E27FC236}">
                <a16:creationId xmlns:a16="http://schemas.microsoft.com/office/drawing/2014/main" id="{000B0B59-16CE-461A-8028-EDC795C220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27107" y="0"/>
            <a:ext cx="1364893" cy="1567099"/>
          </a:xfrm>
          <a:prstGeom prst="rect">
            <a:avLst/>
          </a:prstGeom>
        </p:spPr>
      </p:pic>
    </p:spTree>
    <p:extLst>
      <p:ext uri="{BB962C8B-B14F-4D97-AF65-F5344CB8AC3E}">
        <p14:creationId xmlns:p14="http://schemas.microsoft.com/office/powerpoint/2010/main" val="20977822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E986B6D9-0D71-4E09-B507-E4DDF7AB68B6}"/>
              </a:ext>
            </a:extLst>
          </p:cNvPr>
          <p:cNvPicPr>
            <a:picLocks noChangeAspect="1"/>
          </p:cNvPicPr>
          <p:nvPr/>
        </p:nvPicPr>
        <p:blipFill rotWithShape="1">
          <a:blip r:embed="rId2">
            <a:extLst>
              <a:ext uri="{28A0092B-C50C-407E-A947-70E740481C1C}">
                <a14:useLocalDpi xmlns:a14="http://schemas.microsoft.com/office/drawing/2010/main" val="0"/>
              </a:ext>
            </a:extLst>
          </a:blip>
          <a:srcRect l="9965" r="3812" b="-1"/>
          <a:stretch/>
        </p:blipFill>
        <p:spPr>
          <a:xfrm>
            <a:off x="20" y="10"/>
            <a:ext cx="12191980" cy="6857990"/>
          </a:xfrm>
          <a:prstGeom prst="rect">
            <a:avLst/>
          </a:prstGeom>
        </p:spPr>
      </p:pic>
      <p:sp>
        <p:nvSpPr>
          <p:cNvPr id="10"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FB4C6ED-5ADC-4DBA-A773-1B259E86B689}"/>
              </a:ext>
            </a:extLst>
          </p:cNvPr>
          <p:cNvSpPr>
            <a:spLocks noGrp="1"/>
          </p:cNvSpPr>
          <p:nvPr>
            <p:ph type="ctrTitle"/>
          </p:nvPr>
        </p:nvSpPr>
        <p:spPr>
          <a:xfrm>
            <a:off x="8022021" y="3231931"/>
            <a:ext cx="3852041" cy="1834056"/>
          </a:xfrm>
        </p:spPr>
        <p:txBody>
          <a:bodyPr>
            <a:normAutofit fontScale="90000"/>
          </a:bodyPr>
          <a:lstStyle/>
          <a:p>
            <a:r>
              <a:rPr lang="en-US" sz="4000" dirty="0"/>
              <a:t>The Intercollegiate Civil Disagreement Partnership</a:t>
            </a:r>
          </a:p>
        </p:txBody>
      </p:sp>
      <p:sp>
        <p:nvSpPr>
          <p:cNvPr id="3" name="Subtitle 2">
            <a:extLst>
              <a:ext uri="{FF2B5EF4-FFF2-40B4-BE49-F238E27FC236}">
                <a16:creationId xmlns:a16="http://schemas.microsoft.com/office/drawing/2014/main" id="{F83ED637-B4CC-47D1-A0FC-7E187BCD3FEC}"/>
              </a:ext>
            </a:extLst>
          </p:cNvPr>
          <p:cNvSpPr>
            <a:spLocks noGrp="1"/>
          </p:cNvSpPr>
          <p:nvPr>
            <p:ph type="subTitle" idx="1"/>
          </p:nvPr>
        </p:nvSpPr>
        <p:spPr>
          <a:xfrm>
            <a:off x="7782910" y="5242675"/>
            <a:ext cx="4330262" cy="683284"/>
          </a:xfrm>
        </p:spPr>
        <p:txBody>
          <a:bodyPr>
            <a:normAutofit/>
          </a:bodyPr>
          <a:lstStyle/>
          <a:p>
            <a:r>
              <a:rPr lang="en-US" sz="2000" dirty="0"/>
              <a:t>(ICDP)</a:t>
            </a:r>
          </a:p>
        </p:txBody>
      </p:sp>
      <p:cxnSp>
        <p:nvCxnSpPr>
          <p:cNvPr id="12" name="Straight Connector 11">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pic>
        <p:nvPicPr>
          <p:cNvPr id="7" name="Picture 6" descr="A picture containing text, person, person, indoor&#10;&#10;Description automatically generated">
            <a:extLst>
              <a:ext uri="{FF2B5EF4-FFF2-40B4-BE49-F238E27FC236}">
                <a16:creationId xmlns:a16="http://schemas.microsoft.com/office/drawing/2014/main" id="{F3EBA05A-C9D9-4EBF-8994-BB4D0EF6BF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7107" y="11533"/>
            <a:ext cx="1364893" cy="1567099"/>
          </a:xfrm>
          <a:prstGeom prst="rect">
            <a:avLst/>
          </a:prstGeom>
        </p:spPr>
      </p:pic>
    </p:spTree>
    <p:extLst>
      <p:ext uri="{BB962C8B-B14F-4D97-AF65-F5344CB8AC3E}">
        <p14:creationId xmlns:p14="http://schemas.microsoft.com/office/powerpoint/2010/main" val="32903467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E986B6D9-0D71-4E09-B507-E4DDF7AB68B6}"/>
              </a:ext>
            </a:extLst>
          </p:cNvPr>
          <p:cNvPicPr>
            <a:picLocks noChangeAspect="1"/>
          </p:cNvPicPr>
          <p:nvPr/>
        </p:nvPicPr>
        <p:blipFill rotWithShape="1">
          <a:blip r:embed="rId2">
            <a:extLst>
              <a:ext uri="{28A0092B-C50C-407E-A947-70E740481C1C}">
                <a14:useLocalDpi xmlns:a14="http://schemas.microsoft.com/office/drawing/2010/main" val="0"/>
              </a:ext>
            </a:extLst>
          </a:blip>
          <a:srcRect l="9965" r="3812" b="-1"/>
          <a:stretch/>
        </p:blipFill>
        <p:spPr>
          <a:xfrm>
            <a:off x="20" y="10"/>
            <a:ext cx="12191980" cy="6857990"/>
          </a:xfrm>
          <a:prstGeom prst="rect">
            <a:avLst/>
          </a:prstGeom>
        </p:spPr>
      </p:pic>
      <p:sp>
        <p:nvSpPr>
          <p:cNvPr id="10"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FB4C6ED-5ADC-4DBA-A773-1B259E86B689}"/>
              </a:ext>
            </a:extLst>
          </p:cNvPr>
          <p:cNvSpPr>
            <a:spLocks noGrp="1"/>
          </p:cNvSpPr>
          <p:nvPr>
            <p:ph type="ctrTitle"/>
          </p:nvPr>
        </p:nvSpPr>
        <p:spPr>
          <a:xfrm>
            <a:off x="8022021" y="3231931"/>
            <a:ext cx="3852041" cy="1834056"/>
          </a:xfrm>
        </p:spPr>
        <p:txBody>
          <a:bodyPr>
            <a:normAutofit fontScale="90000"/>
          </a:bodyPr>
          <a:lstStyle/>
          <a:p>
            <a:r>
              <a:rPr lang="en-US" sz="4000" dirty="0"/>
              <a:t>The Intercollegiate Civil Disagreement Partnership</a:t>
            </a:r>
          </a:p>
        </p:txBody>
      </p:sp>
      <p:sp>
        <p:nvSpPr>
          <p:cNvPr id="3" name="Subtitle 2">
            <a:extLst>
              <a:ext uri="{FF2B5EF4-FFF2-40B4-BE49-F238E27FC236}">
                <a16:creationId xmlns:a16="http://schemas.microsoft.com/office/drawing/2014/main" id="{F83ED637-B4CC-47D1-A0FC-7E187BCD3FEC}"/>
              </a:ext>
            </a:extLst>
          </p:cNvPr>
          <p:cNvSpPr>
            <a:spLocks noGrp="1"/>
          </p:cNvSpPr>
          <p:nvPr>
            <p:ph type="subTitle" idx="1"/>
          </p:nvPr>
        </p:nvSpPr>
        <p:spPr>
          <a:xfrm>
            <a:off x="7782910" y="5242675"/>
            <a:ext cx="4330262" cy="683284"/>
          </a:xfrm>
        </p:spPr>
        <p:txBody>
          <a:bodyPr>
            <a:normAutofit/>
          </a:bodyPr>
          <a:lstStyle/>
          <a:p>
            <a:r>
              <a:rPr lang="en-US" sz="2000" dirty="0"/>
              <a:t>(ICDP)</a:t>
            </a:r>
          </a:p>
        </p:txBody>
      </p:sp>
      <p:cxnSp>
        <p:nvCxnSpPr>
          <p:cNvPr id="12" name="Straight Connector 11">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pic>
        <p:nvPicPr>
          <p:cNvPr id="6" name="Picture 5" descr="A screenshot of a cell phone&#10;&#10;Description automatically generated">
            <a:extLst>
              <a:ext uri="{FF2B5EF4-FFF2-40B4-BE49-F238E27FC236}">
                <a16:creationId xmlns:a16="http://schemas.microsoft.com/office/drawing/2014/main" id="{E4CEB1A1-8880-490A-8A21-44EB37BEBB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996295" cy="6858000"/>
          </a:xfrm>
          <a:prstGeom prst="rect">
            <a:avLst/>
          </a:prstGeom>
        </p:spPr>
      </p:pic>
      <p:pic>
        <p:nvPicPr>
          <p:cNvPr id="8" name="Picture 7" descr="A picture containing text, person, person, indoor&#10;&#10;Description automatically generated">
            <a:extLst>
              <a:ext uri="{FF2B5EF4-FFF2-40B4-BE49-F238E27FC236}">
                <a16:creationId xmlns:a16="http://schemas.microsoft.com/office/drawing/2014/main" id="{EA4135E1-B3DA-4B33-ADB9-33804494CF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27107" y="11533"/>
            <a:ext cx="1364893" cy="1567099"/>
          </a:xfrm>
          <a:prstGeom prst="rect">
            <a:avLst/>
          </a:prstGeom>
        </p:spPr>
      </p:pic>
    </p:spTree>
    <p:extLst>
      <p:ext uri="{BB962C8B-B14F-4D97-AF65-F5344CB8AC3E}">
        <p14:creationId xmlns:p14="http://schemas.microsoft.com/office/powerpoint/2010/main" val="41863419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4C6ED-5ADC-4DBA-A773-1B259E86B689}"/>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F83ED637-B4CC-47D1-A0FC-7E187BCD3FEC}"/>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47F0F4E9-89D5-4D2C-A843-41EAE9BA65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5651" y="752101"/>
            <a:ext cx="9840698" cy="5353797"/>
          </a:xfrm>
          <a:prstGeom prst="rect">
            <a:avLst/>
          </a:prstGeom>
        </p:spPr>
      </p:pic>
      <p:pic>
        <p:nvPicPr>
          <p:cNvPr id="6" name="Picture 5" descr="A picture containing text, person, person, indoor&#10;&#10;Description automatically generated">
            <a:extLst>
              <a:ext uri="{FF2B5EF4-FFF2-40B4-BE49-F238E27FC236}">
                <a16:creationId xmlns:a16="http://schemas.microsoft.com/office/drawing/2014/main" id="{22A1603E-9559-4F45-AA26-E61FBD6597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7107" y="0"/>
            <a:ext cx="1364893" cy="1567099"/>
          </a:xfrm>
          <a:prstGeom prst="rect">
            <a:avLst/>
          </a:prstGeom>
        </p:spPr>
      </p:pic>
    </p:spTree>
    <p:extLst>
      <p:ext uri="{BB962C8B-B14F-4D97-AF65-F5344CB8AC3E}">
        <p14:creationId xmlns:p14="http://schemas.microsoft.com/office/powerpoint/2010/main" val="4304422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close up of a flag&#10;&#10;Description automatically generated">
            <a:extLst>
              <a:ext uri="{FF2B5EF4-FFF2-40B4-BE49-F238E27FC236}">
                <a16:creationId xmlns:a16="http://schemas.microsoft.com/office/drawing/2014/main" id="{AD4AA65F-51D5-4B42-B378-17ADE571DE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214" y="457200"/>
            <a:ext cx="10613571" cy="5943600"/>
          </a:xfrm>
          <a:prstGeom prst="rect">
            <a:avLst/>
          </a:prstGeom>
        </p:spPr>
      </p:pic>
      <p:pic>
        <p:nvPicPr>
          <p:cNvPr id="7" name="Picture 6" descr="A picture containing text, person, person, indoor&#10;&#10;Description automatically generated">
            <a:extLst>
              <a:ext uri="{FF2B5EF4-FFF2-40B4-BE49-F238E27FC236}">
                <a16:creationId xmlns:a16="http://schemas.microsoft.com/office/drawing/2014/main" id="{8EDE7CEE-17F1-47A6-8639-7A37FC2612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7107" y="5290473"/>
            <a:ext cx="1364893" cy="1567099"/>
          </a:xfrm>
          <a:prstGeom prst="rect">
            <a:avLst/>
          </a:prstGeom>
        </p:spPr>
      </p:pic>
    </p:spTree>
    <p:extLst>
      <p:ext uri="{BB962C8B-B14F-4D97-AF65-F5344CB8AC3E}">
        <p14:creationId xmlns:p14="http://schemas.microsoft.com/office/powerpoint/2010/main" val="1950908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imeline&#10;&#10;Description automatically generated">
            <a:extLst>
              <a:ext uri="{FF2B5EF4-FFF2-40B4-BE49-F238E27FC236}">
                <a16:creationId xmlns:a16="http://schemas.microsoft.com/office/drawing/2014/main" id="{762E05DE-9EB4-4B74-8812-6DE9310BBBA6}"/>
              </a:ext>
            </a:extLst>
          </p:cNvPr>
          <p:cNvPicPr>
            <a:picLocks noChangeAspect="1"/>
          </p:cNvPicPr>
          <p:nvPr/>
        </p:nvPicPr>
        <p:blipFill rotWithShape="1">
          <a:blip r:embed="rId2">
            <a:extLst>
              <a:ext uri="{28A0092B-C50C-407E-A947-70E740481C1C}">
                <a14:useLocalDpi xmlns:a14="http://schemas.microsoft.com/office/drawing/2010/main" val="0"/>
              </a:ext>
            </a:extLst>
          </a:blip>
          <a:srcRect t="85" b="5803"/>
          <a:stretch/>
        </p:blipFill>
        <p:spPr>
          <a:xfrm>
            <a:off x="457200" y="457200"/>
            <a:ext cx="11277600" cy="5943600"/>
          </a:xfrm>
          <a:prstGeom prst="rect">
            <a:avLst/>
          </a:prstGeom>
        </p:spPr>
      </p:pic>
      <p:pic>
        <p:nvPicPr>
          <p:cNvPr id="7" name="Picture 6" descr="A picture containing text, person, person, indoor&#10;&#10;Description automatically generated">
            <a:extLst>
              <a:ext uri="{FF2B5EF4-FFF2-40B4-BE49-F238E27FC236}">
                <a16:creationId xmlns:a16="http://schemas.microsoft.com/office/drawing/2014/main" id="{93B6F4AD-7467-4F5B-A540-DB9158D2CB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7107" y="5291008"/>
            <a:ext cx="1364893" cy="1567099"/>
          </a:xfrm>
          <a:prstGeom prst="rect">
            <a:avLst/>
          </a:prstGeom>
        </p:spPr>
      </p:pic>
    </p:spTree>
    <p:extLst>
      <p:ext uri="{BB962C8B-B14F-4D97-AF65-F5344CB8AC3E}">
        <p14:creationId xmlns:p14="http://schemas.microsoft.com/office/powerpoint/2010/main" val="2489985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Graphical user interface, website&#10;&#10;Description automatically generated">
            <a:extLst>
              <a:ext uri="{FF2B5EF4-FFF2-40B4-BE49-F238E27FC236}">
                <a16:creationId xmlns:a16="http://schemas.microsoft.com/office/drawing/2014/main" id="{4301440B-6C2D-4C9F-A57B-57A2D3FEB5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01750"/>
            <a:ext cx="12192000" cy="4254500"/>
          </a:xfrm>
          <a:prstGeom prst="rect">
            <a:avLst/>
          </a:prstGeom>
        </p:spPr>
      </p:pic>
      <p:pic>
        <p:nvPicPr>
          <p:cNvPr id="7" name="Picture 6" descr="A picture containing text, person, person, indoor&#10;&#10;Description automatically generated">
            <a:extLst>
              <a:ext uri="{FF2B5EF4-FFF2-40B4-BE49-F238E27FC236}">
                <a16:creationId xmlns:a16="http://schemas.microsoft.com/office/drawing/2014/main" id="{AA57A39B-4955-4552-AB4E-2B0BBFF1CD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6341" y="5290473"/>
            <a:ext cx="1364893" cy="1567099"/>
          </a:xfrm>
          <a:prstGeom prst="rect">
            <a:avLst/>
          </a:prstGeom>
        </p:spPr>
      </p:pic>
    </p:spTree>
    <p:extLst>
      <p:ext uri="{BB962C8B-B14F-4D97-AF65-F5344CB8AC3E}">
        <p14:creationId xmlns:p14="http://schemas.microsoft.com/office/powerpoint/2010/main" val="2653674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1EFA1-B059-4993-BBBF-2CBBFE703C45}"/>
              </a:ext>
            </a:extLst>
          </p:cNvPr>
          <p:cNvSpPr>
            <a:spLocks noGrp="1"/>
          </p:cNvSpPr>
          <p:nvPr>
            <p:ph type="ctrTitle"/>
          </p:nvPr>
        </p:nvSpPr>
        <p:spPr>
          <a:xfrm>
            <a:off x="2451101" y="787400"/>
            <a:ext cx="8915399" cy="1767481"/>
          </a:xfrm>
        </p:spPr>
        <p:txBody>
          <a:bodyPr/>
          <a:lstStyle/>
          <a:p>
            <a:r>
              <a:rPr lang="en-US" dirty="0"/>
              <a:t>The Intercollegiate Civil Disagreement Partnership</a:t>
            </a:r>
          </a:p>
        </p:txBody>
      </p:sp>
      <p:sp>
        <p:nvSpPr>
          <p:cNvPr id="9" name="Subtitle 2">
            <a:extLst>
              <a:ext uri="{FF2B5EF4-FFF2-40B4-BE49-F238E27FC236}">
                <a16:creationId xmlns:a16="http://schemas.microsoft.com/office/drawing/2014/main" id="{F69AF164-1301-4FD9-864B-5BC3109D06B0}"/>
              </a:ext>
            </a:extLst>
          </p:cNvPr>
          <p:cNvSpPr>
            <a:spLocks noGrp="1"/>
          </p:cNvSpPr>
          <p:nvPr>
            <p:ph type="subTitle" idx="1"/>
          </p:nvPr>
        </p:nvSpPr>
        <p:spPr>
          <a:xfrm>
            <a:off x="2520156" y="4536079"/>
            <a:ext cx="8915399" cy="1767481"/>
          </a:xfrm>
        </p:spPr>
        <p:txBody>
          <a:bodyPr>
            <a:normAutofit fontScale="85000" lnSpcReduction="10000"/>
          </a:bodyPr>
          <a:lstStyle/>
          <a:p>
            <a:r>
              <a:rPr lang="en-US" sz="2400" i="1" dirty="0"/>
              <a:t>Community-Centered Public Policy, Civically Engaged Higher Education Institutions and the HBCU: A Conference of Texas HBCUs</a:t>
            </a:r>
          </a:p>
          <a:p>
            <a:endParaRPr lang="en-US" dirty="0"/>
          </a:p>
          <a:p>
            <a:r>
              <a:rPr lang="en-US" dirty="0"/>
              <a:t>The Texas HBCU Conference at Huston-Tillotson University</a:t>
            </a:r>
          </a:p>
          <a:p>
            <a:r>
              <a:rPr lang="en-US" dirty="0"/>
              <a:t>March 31 - April 01, 2023</a:t>
            </a:r>
          </a:p>
        </p:txBody>
      </p:sp>
      <p:pic>
        <p:nvPicPr>
          <p:cNvPr id="4" name="Picture 3" descr="A picture containing text, brass&#10;&#10;Description automatically generated">
            <a:extLst>
              <a:ext uri="{FF2B5EF4-FFF2-40B4-BE49-F238E27FC236}">
                <a16:creationId xmlns:a16="http://schemas.microsoft.com/office/drawing/2014/main" id="{5A527C4B-5BD1-43E0-8D05-C3268BC1BD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75398" y="5290901"/>
            <a:ext cx="2116602" cy="1567099"/>
          </a:xfrm>
          <a:prstGeom prst="rect">
            <a:avLst/>
          </a:prstGeom>
        </p:spPr>
      </p:pic>
    </p:spTree>
    <p:extLst>
      <p:ext uri="{BB962C8B-B14F-4D97-AF65-F5344CB8AC3E}">
        <p14:creationId xmlns:p14="http://schemas.microsoft.com/office/powerpoint/2010/main" val="22022745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Graphical user interface, application&#10;&#10;Description automatically generated">
            <a:extLst>
              <a:ext uri="{FF2B5EF4-FFF2-40B4-BE49-F238E27FC236}">
                <a16:creationId xmlns:a16="http://schemas.microsoft.com/office/drawing/2014/main" id="{3CCCF43E-0D7B-47CC-B6E5-E1BFBB30BD29}"/>
              </a:ext>
            </a:extLst>
          </p:cNvPr>
          <p:cNvPicPr>
            <a:picLocks noChangeAspect="1"/>
          </p:cNvPicPr>
          <p:nvPr/>
        </p:nvPicPr>
        <p:blipFill rotWithShape="1">
          <a:blip r:embed="rId2">
            <a:extLst>
              <a:ext uri="{28A0092B-C50C-407E-A947-70E740481C1C}">
                <a14:useLocalDpi xmlns:a14="http://schemas.microsoft.com/office/drawing/2010/main" val="0"/>
              </a:ext>
            </a:extLst>
          </a:blip>
          <a:srcRect b="5888"/>
          <a:stretch/>
        </p:blipFill>
        <p:spPr>
          <a:xfrm>
            <a:off x="457200" y="457200"/>
            <a:ext cx="11277600" cy="5943600"/>
          </a:xfrm>
          <a:prstGeom prst="rect">
            <a:avLst/>
          </a:prstGeom>
        </p:spPr>
      </p:pic>
      <p:pic>
        <p:nvPicPr>
          <p:cNvPr id="7" name="Picture 6" descr="A picture containing text, person, person, indoor&#10;&#10;Description automatically generated">
            <a:extLst>
              <a:ext uri="{FF2B5EF4-FFF2-40B4-BE49-F238E27FC236}">
                <a16:creationId xmlns:a16="http://schemas.microsoft.com/office/drawing/2014/main" id="{21D51447-5A86-4590-8B2A-87838DF82F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7107" y="5290473"/>
            <a:ext cx="1364893" cy="1567099"/>
          </a:xfrm>
          <a:prstGeom prst="rect">
            <a:avLst/>
          </a:prstGeom>
        </p:spPr>
      </p:pic>
    </p:spTree>
    <p:extLst>
      <p:ext uri="{BB962C8B-B14F-4D97-AF65-F5344CB8AC3E}">
        <p14:creationId xmlns:p14="http://schemas.microsoft.com/office/powerpoint/2010/main" val="41077110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Graphical user interface, application&#10;&#10;Description automatically generated">
            <a:extLst>
              <a:ext uri="{FF2B5EF4-FFF2-40B4-BE49-F238E27FC236}">
                <a16:creationId xmlns:a16="http://schemas.microsoft.com/office/drawing/2014/main" id="{59FE2891-2209-43A2-9BA1-038691C1B1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1" y="1304925"/>
            <a:ext cx="12190849" cy="4022978"/>
          </a:xfrm>
          <a:prstGeom prst="rect">
            <a:avLst/>
          </a:prstGeom>
        </p:spPr>
      </p:pic>
      <p:pic>
        <p:nvPicPr>
          <p:cNvPr id="8" name="Picture 7" descr="A picture containing text, person, person, indoor&#10;&#10;Description automatically generated">
            <a:extLst>
              <a:ext uri="{FF2B5EF4-FFF2-40B4-BE49-F238E27FC236}">
                <a16:creationId xmlns:a16="http://schemas.microsoft.com/office/drawing/2014/main" id="{5A38A728-4BA8-4B87-B5AA-039D456D99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5956" y="5291008"/>
            <a:ext cx="1364893" cy="1567099"/>
          </a:xfrm>
          <a:prstGeom prst="rect">
            <a:avLst/>
          </a:prstGeom>
        </p:spPr>
      </p:pic>
    </p:spTree>
    <p:extLst>
      <p:ext uri="{BB962C8B-B14F-4D97-AF65-F5344CB8AC3E}">
        <p14:creationId xmlns:p14="http://schemas.microsoft.com/office/powerpoint/2010/main" val="38706076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Graphical user interface, application, Teams&#10;&#10;Description automatically generated">
            <a:extLst>
              <a:ext uri="{FF2B5EF4-FFF2-40B4-BE49-F238E27FC236}">
                <a16:creationId xmlns:a16="http://schemas.microsoft.com/office/drawing/2014/main" id="{382CADA0-CFB1-4E36-86C6-B165FFC248DF}"/>
              </a:ext>
            </a:extLst>
          </p:cNvPr>
          <p:cNvPicPr>
            <a:picLocks noChangeAspect="1"/>
          </p:cNvPicPr>
          <p:nvPr/>
        </p:nvPicPr>
        <p:blipFill rotWithShape="1">
          <a:blip r:embed="rId2">
            <a:extLst>
              <a:ext uri="{28A0092B-C50C-407E-A947-70E740481C1C}">
                <a14:useLocalDpi xmlns:a14="http://schemas.microsoft.com/office/drawing/2010/main" val="0"/>
              </a:ext>
            </a:extLst>
          </a:blip>
          <a:srcRect t="5400" b="488"/>
          <a:stretch/>
        </p:blipFill>
        <p:spPr>
          <a:xfrm>
            <a:off x="457200" y="457200"/>
            <a:ext cx="11277600" cy="5943600"/>
          </a:xfrm>
          <a:prstGeom prst="rect">
            <a:avLst/>
          </a:prstGeom>
        </p:spPr>
      </p:pic>
      <p:pic>
        <p:nvPicPr>
          <p:cNvPr id="7" name="Picture 6" descr="A picture containing text, person, person, indoor&#10;&#10;Description automatically generated">
            <a:extLst>
              <a:ext uri="{FF2B5EF4-FFF2-40B4-BE49-F238E27FC236}">
                <a16:creationId xmlns:a16="http://schemas.microsoft.com/office/drawing/2014/main" id="{5E6E9C70-22AB-451D-9A5E-94F1A758AE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7107" y="5291008"/>
            <a:ext cx="1364893" cy="1567099"/>
          </a:xfrm>
          <a:prstGeom prst="rect">
            <a:avLst/>
          </a:prstGeom>
        </p:spPr>
      </p:pic>
    </p:spTree>
    <p:extLst>
      <p:ext uri="{BB962C8B-B14F-4D97-AF65-F5344CB8AC3E}">
        <p14:creationId xmlns:p14="http://schemas.microsoft.com/office/powerpoint/2010/main" val="12044642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erson sitting in a chair&#10;&#10;Description automatically generated with medium confidence">
            <a:extLst>
              <a:ext uri="{FF2B5EF4-FFF2-40B4-BE49-F238E27FC236}">
                <a16:creationId xmlns:a16="http://schemas.microsoft.com/office/drawing/2014/main" id="{F6A9772E-DB3F-4CAC-A016-800E0234A8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53" y="1495425"/>
            <a:ext cx="12084047" cy="3625215"/>
          </a:xfrm>
          <a:prstGeom prst="rect">
            <a:avLst/>
          </a:prstGeom>
        </p:spPr>
      </p:pic>
      <p:pic>
        <p:nvPicPr>
          <p:cNvPr id="7" name="Picture 6" descr="A picture containing text, person, person, indoor&#10;&#10;Description automatically generated">
            <a:extLst>
              <a:ext uri="{FF2B5EF4-FFF2-40B4-BE49-F238E27FC236}">
                <a16:creationId xmlns:a16="http://schemas.microsoft.com/office/drawing/2014/main" id="{69994F76-2F52-4911-B9B5-A0BEAD1D3E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7107" y="5291008"/>
            <a:ext cx="1364893" cy="1567099"/>
          </a:xfrm>
          <a:prstGeom prst="rect">
            <a:avLst/>
          </a:prstGeom>
        </p:spPr>
      </p:pic>
    </p:spTree>
    <p:extLst>
      <p:ext uri="{BB962C8B-B14F-4D97-AF65-F5344CB8AC3E}">
        <p14:creationId xmlns:p14="http://schemas.microsoft.com/office/powerpoint/2010/main" val="2466502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oup of people posing for the camera&#10;&#10;Description automatically generated with medium confidence">
            <a:extLst>
              <a:ext uri="{FF2B5EF4-FFF2-40B4-BE49-F238E27FC236}">
                <a16:creationId xmlns:a16="http://schemas.microsoft.com/office/drawing/2014/main" id="{52662913-C6E3-46DE-A31A-78910D6046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702733"/>
            <a:ext cx="10905066" cy="5452533"/>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picture containing text, person, person, indoor&#10;&#10;Description automatically generated">
            <a:extLst>
              <a:ext uri="{FF2B5EF4-FFF2-40B4-BE49-F238E27FC236}">
                <a16:creationId xmlns:a16="http://schemas.microsoft.com/office/drawing/2014/main" id="{2C779B43-A675-48EC-88C4-63318EFC4E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7107" y="5290901"/>
            <a:ext cx="1364893" cy="1567099"/>
          </a:xfrm>
          <a:prstGeom prst="rect">
            <a:avLst/>
          </a:prstGeom>
        </p:spPr>
      </p:pic>
    </p:spTree>
    <p:extLst>
      <p:ext uri="{BB962C8B-B14F-4D97-AF65-F5344CB8AC3E}">
        <p14:creationId xmlns:p14="http://schemas.microsoft.com/office/powerpoint/2010/main" val="35349741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Graphical user interface&#10;&#10;Description automatically generated">
            <a:extLst>
              <a:ext uri="{FF2B5EF4-FFF2-40B4-BE49-F238E27FC236}">
                <a16:creationId xmlns:a16="http://schemas.microsoft.com/office/drawing/2014/main" id="{1F7D370E-690B-44AB-AB98-92D1B901E6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674" y="456986"/>
            <a:ext cx="4769739" cy="5943600"/>
          </a:xfrm>
          <a:prstGeom prst="rect">
            <a:avLst/>
          </a:prstGeom>
        </p:spPr>
      </p:pic>
      <p:pic>
        <p:nvPicPr>
          <p:cNvPr id="5" name="Picture 4" descr="Text&#10;&#10;Description automatically generated">
            <a:extLst>
              <a:ext uri="{FF2B5EF4-FFF2-40B4-BE49-F238E27FC236}">
                <a16:creationId xmlns:a16="http://schemas.microsoft.com/office/drawing/2014/main" id="{DCC41AB2-8113-4291-A81E-7295FF4129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1086" y="458459"/>
            <a:ext cx="6671388" cy="5942127"/>
          </a:xfrm>
          <a:prstGeom prst="rect">
            <a:avLst/>
          </a:prstGeom>
        </p:spPr>
      </p:pic>
      <p:pic>
        <p:nvPicPr>
          <p:cNvPr id="9" name="Picture 8" descr="A picture containing text, person, person, indoor&#10;&#10;Description automatically generated">
            <a:extLst>
              <a:ext uri="{FF2B5EF4-FFF2-40B4-BE49-F238E27FC236}">
                <a16:creationId xmlns:a16="http://schemas.microsoft.com/office/drawing/2014/main" id="{B31E7590-7DB5-41D2-8A1C-03358AD1DE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26341" y="5291008"/>
            <a:ext cx="1364893" cy="1567099"/>
          </a:xfrm>
          <a:prstGeom prst="rect">
            <a:avLst/>
          </a:prstGeom>
        </p:spPr>
      </p:pic>
    </p:spTree>
    <p:extLst>
      <p:ext uri="{BB962C8B-B14F-4D97-AF65-F5344CB8AC3E}">
        <p14:creationId xmlns:p14="http://schemas.microsoft.com/office/powerpoint/2010/main" val="22153273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366733" y="2424800"/>
            <a:ext cx="5393600" cy="2008400"/>
          </a:xfrm>
          <a:prstGeom prst="rect">
            <a:avLst/>
          </a:prstGeom>
        </p:spPr>
        <p:txBody>
          <a:bodyPr spcFirstLastPara="1" wrap="square" lIns="121900" tIns="121900" rIns="121900" bIns="121900" anchor="b" anchorCtr="0">
            <a:noAutofit/>
          </a:bodyPr>
          <a:lstStyle/>
          <a:p>
            <a:pPr>
              <a:buSzPts val="990"/>
            </a:pPr>
            <a:r>
              <a:rPr lang="en" sz="2427" b="1">
                <a:solidFill>
                  <a:schemeClr val="accent5"/>
                </a:solidFill>
              </a:rPr>
              <a:t>Reflecting on your fellowship experience as a whole, what do you feel you've gained or learned from your involvement this year?  </a:t>
            </a:r>
            <a:br>
              <a:rPr lang="en" sz="2427" b="1">
                <a:solidFill>
                  <a:schemeClr val="accent5"/>
                </a:solidFill>
              </a:rPr>
            </a:br>
            <a:br>
              <a:rPr lang="en" sz="2427" b="1">
                <a:solidFill>
                  <a:schemeClr val="accent5"/>
                </a:solidFill>
              </a:rPr>
            </a:br>
            <a:r>
              <a:rPr lang="en" sz="2427" b="1">
                <a:solidFill>
                  <a:schemeClr val="accent5"/>
                </a:solidFill>
              </a:rPr>
              <a:t>What do you feel worked well?</a:t>
            </a:r>
            <a:endParaRPr sz="2427" b="1">
              <a:solidFill>
                <a:schemeClr val="accent5"/>
              </a:solidFill>
            </a:endParaRPr>
          </a:p>
        </p:txBody>
      </p:sp>
      <p:sp>
        <p:nvSpPr>
          <p:cNvPr id="110" name="Google Shape;110;p20"/>
          <p:cNvSpPr txBox="1">
            <a:spLocks noGrp="1"/>
          </p:cNvSpPr>
          <p:nvPr>
            <p:ph type="body" idx="2"/>
          </p:nvPr>
        </p:nvSpPr>
        <p:spPr>
          <a:xfrm>
            <a:off x="6586000" y="965600"/>
            <a:ext cx="5116000" cy="4926800"/>
          </a:xfrm>
          <a:prstGeom prst="rect">
            <a:avLst/>
          </a:prstGeom>
        </p:spPr>
        <p:txBody>
          <a:bodyPr spcFirstLastPara="1" wrap="square" lIns="121900" tIns="121900" rIns="121900" bIns="121900" anchor="ctr" anchorCtr="0">
            <a:normAutofit lnSpcReduction="10000"/>
          </a:bodyPr>
          <a:lstStyle/>
          <a:p>
            <a:pPr marL="0" indent="0">
              <a:spcAft>
                <a:spcPts val="1600"/>
              </a:spcAft>
              <a:buNone/>
            </a:pPr>
            <a:r>
              <a:rPr lang="en"/>
              <a:t>“I've learned to </a:t>
            </a:r>
            <a:r>
              <a:rPr lang="en" b="1"/>
              <a:t>approach conversations from a point of wanting to understand a person's motivations and background for their viewpoints, rather than wanting to change their mind. </a:t>
            </a:r>
            <a:r>
              <a:rPr lang="en"/>
              <a:t>I've also become more conscious of pushing back against my own views, trying to find scenarios that might cause me to add nuance to my perspective or evaluate why I think the way I do about certain issues. Finally, I've learned how to frame longer and planned conversations by starting from accessible questions that help define the problem and personal experiences, before getting into more normative/empirical evaluations of a polarizing topic.” </a:t>
            </a:r>
            <a:endParaRPr/>
          </a:p>
        </p:txBody>
      </p:sp>
      <p:pic>
        <p:nvPicPr>
          <p:cNvPr id="4" name="Picture 3" descr="A picture containing text, brass&#10;&#10;Description automatically generated">
            <a:extLst>
              <a:ext uri="{FF2B5EF4-FFF2-40B4-BE49-F238E27FC236}">
                <a16:creationId xmlns:a16="http://schemas.microsoft.com/office/drawing/2014/main" id="{E116F9D1-EE8A-48EA-AE9D-8A99609802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59668" cy="1154754"/>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1"/>
          <p:cNvSpPr txBox="1">
            <a:spLocks noGrp="1"/>
          </p:cNvSpPr>
          <p:nvPr>
            <p:ph type="title"/>
          </p:nvPr>
        </p:nvSpPr>
        <p:spPr>
          <a:xfrm>
            <a:off x="366733" y="2424800"/>
            <a:ext cx="5393600" cy="2008400"/>
          </a:xfrm>
          <a:prstGeom prst="rect">
            <a:avLst/>
          </a:prstGeom>
        </p:spPr>
        <p:txBody>
          <a:bodyPr spcFirstLastPara="1" wrap="square" lIns="121900" tIns="121900" rIns="121900" bIns="121900" anchor="b" anchorCtr="0">
            <a:noAutofit/>
          </a:bodyPr>
          <a:lstStyle/>
          <a:p>
            <a:pPr>
              <a:buSzPts val="990"/>
            </a:pPr>
            <a:r>
              <a:rPr lang="en" sz="2427">
                <a:solidFill>
                  <a:schemeClr val="accent5"/>
                </a:solidFill>
              </a:rPr>
              <a:t>Reflecting on your fellowship experience as a whole, what do you feel you've gained or learned from your involvement this year?  </a:t>
            </a:r>
            <a:br>
              <a:rPr lang="en" sz="2427">
                <a:solidFill>
                  <a:schemeClr val="accent5"/>
                </a:solidFill>
              </a:rPr>
            </a:br>
            <a:br>
              <a:rPr lang="en" sz="2427">
                <a:solidFill>
                  <a:schemeClr val="accent5"/>
                </a:solidFill>
              </a:rPr>
            </a:br>
            <a:r>
              <a:rPr lang="en" sz="2427">
                <a:solidFill>
                  <a:schemeClr val="accent5"/>
                </a:solidFill>
              </a:rPr>
              <a:t>What do you feel worked well?</a:t>
            </a:r>
            <a:endParaRPr sz="2427">
              <a:solidFill>
                <a:schemeClr val="accent5"/>
              </a:solidFill>
            </a:endParaRPr>
          </a:p>
        </p:txBody>
      </p:sp>
      <p:sp>
        <p:nvSpPr>
          <p:cNvPr id="116" name="Google Shape;116;p21"/>
          <p:cNvSpPr txBox="1">
            <a:spLocks noGrp="1"/>
          </p:cNvSpPr>
          <p:nvPr>
            <p:ph type="body" idx="2"/>
          </p:nvPr>
        </p:nvSpPr>
        <p:spPr>
          <a:xfrm>
            <a:off x="6586000" y="965600"/>
            <a:ext cx="5116000" cy="4926800"/>
          </a:xfrm>
          <a:prstGeom prst="rect">
            <a:avLst/>
          </a:prstGeom>
        </p:spPr>
        <p:txBody>
          <a:bodyPr spcFirstLastPara="1" wrap="square" lIns="121900" tIns="121900" rIns="121900" bIns="121900" anchor="ctr" anchorCtr="0">
            <a:normAutofit/>
          </a:bodyPr>
          <a:lstStyle/>
          <a:p>
            <a:pPr marL="0" indent="0">
              <a:spcAft>
                <a:spcPts val="1600"/>
              </a:spcAft>
              <a:buNone/>
            </a:pPr>
            <a:r>
              <a:rPr lang="en" sz="1933"/>
              <a:t>“It was </a:t>
            </a:r>
            <a:r>
              <a:rPr lang="en" sz="1933" b="1"/>
              <a:t>wonderful to connect with students from other parts of the countries and with more diverse backgrounds</a:t>
            </a:r>
            <a:r>
              <a:rPr lang="en" sz="1933"/>
              <a:t> than I usually interact with (more part-time, parents, veterans, etc.) - I hope that I may have gained some humility regarding the value of my own opinions, some wisdom from their thoughts, and some optimism from their example and our common work!”</a:t>
            </a:r>
            <a:endParaRPr sz="1933"/>
          </a:p>
        </p:txBody>
      </p:sp>
      <p:pic>
        <p:nvPicPr>
          <p:cNvPr id="4" name="Picture 3" descr="A picture containing text, brass&#10;&#10;Description automatically generated">
            <a:extLst>
              <a:ext uri="{FF2B5EF4-FFF2-40B4-BE49-F238E27FC236}">
                <a16:creationId xmlns:a16="http://schemas.microsoft.com/office/drawing/2014/main" id="{BF9A4C7E-FA8E-41A9-99B6-6CC537C1CE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59668" cy="1154754"/>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2"/>
          <p:cNvSpPr txBox="1">
            <a:spLocks noGrp="1"/>
          </p:cNvSpPr>
          <p:nvPr>
            <p:ph type="title"/>
          </p:nvPr>
        </p:nvSpPr>
        <p:spPr>
          <a:xfrm>
            <a:off x="366733" y="2424800"/>
            <a:ext cx="5393600" cy="2008400"/>
          </a:xfrm>
          <a:prstGeom prst="rect">
            <a:avLst/>
          </a:prstGeom>
        </p:spPr>
        <p:txBody>
          <a:bodyPr spcFirstLastPara="1" wrap="square" lIns="121900" tIns="121900" rIns="121900" bIns="121900" anchor="b" anchorCtr="0">
            <a:noAutofit/>
          </a:bodyPr>
          <a:lstStyle/>
          <a:p>
            <a:pPr>
              <a:buSzPts val="990"/>
            </a:pPr>
            <a:r>
              <a:rPr lang="en" sz="2427">
                <a:solidFill>
                  <a:schemeClr val="accent5"/>
                </a:solidFill>
              </a:rPr>
              <a:t>Reflecting on your fellowship experience as a whole, what do you feel you've gained or learned from your involvement this year?  </a:t>
            </a:r>
            <a:br>
              <a:rPr lang="en" sz="2427">
                <a:solidFill>
                  <a:schemeClr val="accent5"/>
                </a:solidFill>
              </a:rPr>
            </a:br>
            <a:br>
              <a:rPr lang="en" sz="2427">
                <a:solidFill>
                  <a:schemeClr val="accent5"/>
                </a:solidFill>
              </a:rPr>
            </a:br>
            <a:r>
              <a:rPr lang="en" sz="2427">
                <a:solidFill>
                  <a:schemeClr val="accent5"/>
                </a:solidFill>
              </a:rPr>
              <a:t>What do you feel worked well?</a:t>
            </a:r>
            <a:endParaRPr sz="2427">
              <a:solidFill>
                <a:schemeClr val="accent5"/>
              </a:solidFill>
            </a:endParaRPr>
          </a:p>
        </p:txBody>
      </p:sp>
      <p:sp>
        <p:nvSpPr>
          <p:cNvPr id="122" name="Google Shape;122;p22"/>
          <p:cNvSpPr txBox="1">
            <a:spLocks noGrp="1"/>
          </p:cNvSpPr>
          <p:nvPr>
            <p:ph type="body" idx="2"/>
          </p:nvPr>
        </p:nvSpPr>
        <p:spPr>
          <a:xfrm>
            <a:off x="6586000" y="965600"/>
            <a:ext cx="5116000" cy="4926800"/>
          </a:xfrm>
          <a:prstGeom prst="rect">
            <a:avLst/>
          </a:prstGeom>
        </p:spPr>
        <p:txBody>
          <a:bodyPr spcFirstLastPara="1" wrap="square" lIns="121900" tIns="121900" rIns="121900" bIns="121900" anchor="ctr" anchorCtr="0">
            <a:normAutofit/>
          </a:bodyPr>
          <a:lstStyle/>
          <a:p>
            <a:pPr marL="0" indent="0">
              <a:lnSpc>
                <a:spcPct val="95000"/>
              </a:lnSpc>
              <a:spcAft>
                <a:spcPts val="1600"/>
              </a:spcAft>
              <a:buNone/>
            </a:pPr>
            <a:r>
              <a:rPr lang="en" sz="2000"/>
              <a:t>“</a:t>
            </a:r>
            <a:r>
              <a:rPr lang="en" sz="2000" b="1"/>
              <a:t>I feel equipped with more tools to approach heated conversations of all kinds--</a:t>
            </a:r>
            <a:r>
              <a:rPr lang="en" sz="2000"/>
              <a:t>facilitated or others. In facilitated conversation, I have the opportunity for group norms, time, and (usually more) open minds to explore challenging topics. In other conversations, I have the opportunity to trust longer pauses, ask for clarity, or asking more questions as opposed to always feeling the need to have a response/come-back.”</a:t>
            </a:r>
            <a:endParaRPr sz="1533"/>
          </a:p>
        </p:txBody>
      </p:sp>
      <p:pic>
        <p:nvPicPr>
          <p:cNvPr id="4" name="Picture 3" descr="A picture containing text, brass&#10;&#10;Description automatically generated">
            <a:extLst>
              <a:ext uri="{FF2B5EF4-FFF2-40B4-BE49-F238E27FC236}">
                <a16:creationId xmlns:a16="http://schemas.microsoft.com/office/drawing/2014/main" id="{D71E0A9B-FC11-4499-91A5-BB5538910C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59668" cy="1154754"/>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3"/>
          <p:cNvSpPr txBox="1">
            <a:spLocks noGrp="1"/>
          </p:cNvSpPr>
          <p:nvPr>
            <p:ph type="title"/>
          </p:nvPr>
        </p:nvSpPr>
        <p:spPr>
          <a:xfrm>
            <a:off x="366733" y="2424800"/>
            <a:ext cx="5393600" cy="2008400"/>
          </a:xfrm>
          <a:prstGeom prst="rect">
            <a:avLst/>
          </a:prstGeom>
        </p:spPr>
        <p:txBody>
          <a:bodyPr spcFirstLastPara="1" wrap="square" lIns="121900" tIns="121900" rIns="121900" bIns="121900" anchor="b" anchorCtr="0">
            <a:noAutofit/>
          </a:bodyPr>
          <a:lstStyle/>
          <a:p>
            <a:pPr>
              <a:buSzPts val="990"/>
            </a:pPr>
            <a:r>
              <a:rPr lang="en" sz="2400" b="1">
                <a:solidFill>
                  <a:schemeClr val="accent5"/>
                </a:solidFill>
              </a:rPr>
              <a:t>Are there any specific examples you'd like to share of ways or times you've used skills, tools, or insights from the fellowship in your everyday life?</a:t>
            </a:r>
            <a:endParaRPr sz="2400" b="1">
              <a:solidFill>
                <a:schemeClr val="accent5"/>
              </a:solidFill>
            </a:endParaRPr>
          </a:p>
        </p:txBody>
      </p:sp>
      <p:sp>
        <p:nvSpPr>
          <p:cNvPr id="128" name="Google Shape;128;p23"/>
          <p:cNvSpPr txBox="1">
            <a:spLocks noGrp="1"/>
          </p:cNvSpPr>
          <p:nvPr>
            <p:ph type="body" idx="2"/>
          </p:nvPr>
        </p:nvSpPr>
        <p:spPr>
          <a:xfrm>
            <a:off x="6586000" y="965600"/>
            <a:ext cx="5116000" cy="4926800"/>
          </a:xfrm>
          <a:prstGeom prst="rect">
            <a:avLst/>
          </a:prstGeom>
        </p:spPr>
        <p:txBody>
          <a:bodyPr spcFirstLastPara="1" wrap="square" lIns="121900" tIns="121900" rIns="121900" bIns="121900" anchor="ctr" anchorCtr="0">
            <a:normAutofit/>
          </a:bodyPr>
          <a:lstStyle/>
          <a:p>
            <a:pPr marL="0" indent="0">
              <a:spcAft>
                <a:spcPts val="1600"/>
              </a:spcAft>
              <a:buNone/>
            </a:pPr>
            <a:r>
              <a:rPr lang="en"/>
              <a:t>“1/6/2021 made this work seem incredibly important. Leaning on the empathy and processing skills I've learned in this fellowship has been helpful in processing the events and being hopeful moving forward.”</a:t>
            </a:r>
            <a:endParaRPr sz="1533"/>
          </a:p>
        </p:txBody>
      </p:sp>
      <p:pic>
        <p:nvPicPr>
          <p:cNvPr id="4" name="Picture 3" descr="A picture containing text, brass&#10;&#10;Description automatically generated">
            <a:extLst>
              <a:ext uri="{FF2B5EF4-FFF2-40B4-BE49-F238E27FC236}">
                <a16:creationId xmlns:a16="http://schemas.microsoft.com/office/drawing/2014/main" id="{C2AE86D4-E89C-4EA9-8894-0247328173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59668" cy="115475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1EFA1-B059-4993-BBBF-2CBBFE703C45}"/>
              </a:ext>
            </a:extLst>
          </p:cNvPr>
          <p:cNvSpPr>
            <a:spLocks noGrp="1"/>
          </p:cNvSpPr>
          <p:nvPr>
            <p:ph type="ctrTitle"/>
          </p:nvPr>
        </p:nvSpPr>
        <p:spPr>
          <a:xfrm>
            <a:off x="2451101" y="787400"/>
            <a:ext cx="8915399" cy="1767481"/>
          </a:xfrm>
        </p:spPr>
        <p:txBody>
          <a:bodyPr/>
          <a:lstStyle/>
          <a:p>
            <a:r>
              <a:rPr lang="en-US" dirty="0"/>
              <a:t>The Intercollegiate Civil Disagreement Partnership</a:t>
            </a:r>
          </a:p>
        </p:txBody>
      </p:sp>
      <p:sp>
        <p:nvSpPr>
          <p:cNvPr id="3" name="Subtitle 2">
            <a:extLst>
              <a:ext uri="{FF2B5EF4-FFF2-40B4-BE49-F238E27FC236}">
                <a16:creationId xmlns:a16="http://schemas.microsoft.com/office/drawing/2014/main" id="{01180851-43B1-424C-94E1-540F282CC4D2}"/>
              </a:ext>
            </a:extLst>
          </p:cNvPr>
          <p:cNvSpPr>
            <a:spLocks noGrp="1"/>
          </p:cNvSpPr>
          <p:nvPr>
            <p:ph type="subTitle" idx="1"/>
          </p:nvPr>
        </p:nvSpPr>
        <p:spPr>
          <a:xfrm>
            <a:off x="2589213" y="4675082"/>
            <a:ext cx="8915399" cy="1767481"/>
          </a:xfrm>
        </p:spPr>
        <p:txBody>
          <a:bodyPr>
            <a:normAutofit fontScale="62500" lnSpcReduction="20000"/>
          </a:bodyPr>
          <a:lstStyle/>
          <a:p>
            <a:r>
              <a:rPr lang="en-US" sz="2400" i="1" dirty="0"/>
              <a:t>Marie Pannier Feldmeier, Ph.D., Assistant Professor of Philosophy</a:t>
            </a:r>
          </a:p>
          <a:p>
            <a:r>
              <a:rPr lang="en-US" sz="2400" i="1" dirty="0"/>
              <a:t>Andrew Hill, J.D., Associate Professor of Philosophy</a:t>
            </a:r>
          </a:p>
          <a:p>
            <a:r>
              <a:rPr lang="en-US" sz="2400" i="1" dirty="0"/>
              <a:t>Jen Herringdine, Fellow</a:t>
            </a:r>
          </a:p>
          <a:p>
            <a:endParaRPr lang="en-US" dirty="0"/>
          </a:p>
          <a:p>
            <a:r>
              <a:rPr lang="en-US" dirty="0"/>
              <a:t>St. Philip’s College</a:t>
            </a:r>
          </a:p>
          <a:p>
            <a:r>
              <a:rPr lang="en-US" dirty="0"/>
              <a:t>March 31 - April 1, 2023</a:t>
            </a:r>
          </a:p>
        </p:txBody>
      </p:sp>
      <p:pic>
        <p:nvPicPr>
          <p:cNvPr id="4" name="Picture 3" descr="A picture containing text, brass&#10;&#10;Description automatically generated">
            <a:extLst>
              <a:ext uri="{FF2B5EF4-FFF2-40B4-BE49-F238E27FC236}">
                <a16:creationId xmlns:a16="http://schemas.microsoft.com/office/drawing/2014/main" id="{0710FE7F-97B9-4D61-A0DC-02DFEA62C9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9213" y="2831432"/>
            <a:ext cx="2116602" cy="1567099"/>
          </a:xfrm>
          <a:prstGeom prst="rect">
            <a:avLst/>
          </a:prstGeom>
        </p:spPr>
      </p:pic>
      <p:pic>
        <p:nvPicPr>
          <p:cNvPr id="5" name="Picture 4" descr="A picture containing text, person, person, indoor&#10;&#10;Description automatically generated">
            <a:extLst>
              <a:ext uri="{FF2B5EF4-FFF2-40B4-BE49-F238E27FC236}">
                <a16:creationId xmlns:a16="http://schemas.microsoft.com/office/drawing/2014/main" id="{419E28E1-84E7-44D6-9606-1A1EDB9BAA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9408" y="2831432"/>
            <a:ext cx="1364893" cy="1567099"/>
          </a:xfrm>
          <a:prstGeom prst="rect">
            <a:avLst/>
          </a:prstGeom>
        </p:spPr>
      </p:pic>
      <p:pic>
        <p:nvPicPr>
          <p:cNvPr id="8" name="Picture 7" descr="A picture containing outdoor, person&#10;&#10;Description automatically generated">
            <a:extLst>
              <a:ext uri="{FF2B5EF4-FFF2-40B4-BE49-F238E27FC236}">
                <a16:creationId xmlns:a16="http://schemas.microsoft.com/office/drawing/2014/main" id="{BB57DE3F-907E-99BE-F643-2F788BBDDD19}"/>
              </a:ext>
            </a:extLst>
          </p:cNvPr>
          <p:cNvPicPr>
            <a:picLocks noChangeAspect="1"/>
          </p:cNvPicPr>
          <p:nvPr/>
        </p:nvPicPr>
        <p:blipFill>
          <a:blip r:embed="rId4"/>
          <a:stretch>
            <a:fillRect/>
          </a:stretch>
        </p:blipFill>
        <p:spPr>
          <a:xfrm>
            <a:off x="7046912" y="2831432"/>
            <a:ext cx="1943745" cy="1523763"/>
          </a:xfrm>
          <a:prstGeom prst="rect">
            <a:avLst/>
          </a:prstGeom>
        </p:spPr>
      </p:pic>
    </p:spTree>
    <p:extLst>
      <p:ext uri="{BB962C8B-B14F-4D97-AF65-F5344CB8AC3E}">
        <p14:creationId xmlns:p14="http://schemas.microsoft.com/office/powerpoint/2010/main" val="31928423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4"/>
          <p:cNvSpPr txBox="1">
            <a:spLocks noGrp="1"/>
          </p:cNvSpPr>
          <p:nvPr>
            <p:ph type="title"/>
          </p:nvPr>
        </p:nvSpPr>
        <p:spPr>
          <a:xfrm>
            <a:off x="366733" y="2424800"/>
            <a:ext cx="5393600" cy="2008400"/>
          </a:xfrm>
          <a:prstGeom prst="rect">
            <a:avLst/>
          </a:prstGeom>
        </p:spPr>
        <p:txBody>
          <a:bodyPr spcFirstLastPara="1" wrap="square" lIns="121900" tIns="121900" rIns="121900" bIns="121900" anchor="b" anchorCtr="0">
            <a:noAutofit/>
          </a:bodyPr>
          <a:lstStyle/>
          <a:p>
            <a:pPr>
              <a:buSzPts val="990"/>
            </a:pPr>
            <a:r>
              <a:rPr lang="en" sz="2400">
                <a:solidFill>
                  <a:schemeClr val="accent5"/>
                </a:solidFill>
              </a:rPr>
              <a:t>Are there any specific examples you'd like to share of ways or times you've used skills, tools, or insights from the fellowship in your everyday life?</a:t>
            </a:r>
            <a:endParaRPr sz="2400">
              <a:solidFill>
                <a:schemeClr val="accent5"/>
              </a:solidFill>
            </a:endParaRPr>
          </a:p>
        </p:txBody>
      </p:sp>
      <p:sp>
        <p:nvSpPr>
          <p:cNvPr id="134" name="Google Shape;134;p24"/>
          <p:cNvSpPr txBox="1">
            <a:spLocks noGrp="1"/>
          </p:cNvSpPr>
          <p:nvPr>
            <p:ph type="body" idx="2"/>
          </p:nvPr>
        </p:nvSpPr>
        <p:spPr>
          <a:xfrm>
            <a:off x="6586000" y="965600"/>
            <a:ext cx="5116000" cy="4926800"/>
          </a:xfrm>
          <a:prstGeom prst="rect">
            <a:avLst/>
          </a:prstGeom>
        </p:spPr>
        <p:txBody>
          <a:bodyPr spcFirstLastPara="1" wrap="square" lIns="121900" tIns="121900" rIns="121900" bIns="121900" anchor="ctr" anchorCtr="0">
            <a:normAutofit/>
          </a:bodyPr>
          <a:lstStyle/>
          <a:p>
            <a:pPr marL="0" indent="0">
              <a:spcAft>
                <a:spcPts val="1600"/>
              </a:spcAft>
              <a:buNone/>
            </a:pPr>
            <a:r>
              <a:rPr lang="en"/>
              <a:t>“I live in a liberal town in the heart of a right-wing county. I work for an essential service provider, and at one point we were the only of our kind open during the pandemic. The residual tensions of the last year's events (masks vs anti-masks, race-based tensions) are still affecting my day to day at work, and </a:t>
            </a:r>
            <a:r>
              <a:rPr lang="en" b="1"/>
              <a:t>removing my hat as a participator and learning how to be a facilitator has helped me navigate charged conversations with patients.</a:t>
            </a:r>
            <a:r>
              <a:rPr lang="en"/>
              <a:t> These are conversations that are thrust upon me, without my explicit consent to engage. </a:t>
            </a:r>
            <a:r>
              <a:rPr lang="en" b="1"/>
              <a:t>Approaching these conversations in a facilitator mindset has helped ease the mental struggle.”</a:t>
            </a:r>
            <a:endParaRPr sz="1533" b="1"/>
          </a:p>
        </p:txBody>
      </p:sp>
      <p:pic>
        <p:nvPicPr>
          <p:cNvPr id="4" name="Picture 3" descr="A picture containing text, brass&#10;&#10;Description automatically generated">
            <a:extLst>
              <a:ext uri="{FF2B5EF4-FFF2-40B4-BE49-F238E27FC236}">
                <a16:creationId xmlns:a16="http://schemas.microsoft.com/office/drawing/2014/main" id="{51C5271C-B402-4E76-BE5F-AE15245982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59668" cy="1154754"/>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5"/>
          <p:cNvSpPr txBox="1">
            <a:spLocks noGrp="1"/>
          </p:cNvSpPr>
          <p:nvPr>
            <p:ph type="title"/>
          </p:nvPr>
        </p:nvSpPr>
        <p:spPr>
          <a:xfrm>
            <a:off x="366733" y="2424800"/>
            <a:ext cx="5393600" cy="2008400"/>
          </a:xfrm>
          <a:prstGeom prst="rect">
            <a:avLst/>
          </a:prstGeom>
        </p:spPr>
        <p:txBody>
          <a:bodyPr spcFirstLastPara="1" wrap="square" lIns="121900" tIns="121900" rIns="121900" bIns="121900" anchor="b" anchorCtr="0">
            <a:noAutofit/>
          </a:bodyPr>
          <a:lstStyle/>
          <a:p>
            <a:pPr>
              <a:buSzPts val="990"/>
            </a:pPr>
            <a:r>
              <a:rPr lang="en" sz="2400">
                <a:solidFill>
                  <a:schemeClr val="accent5"/>
                </a:solidFill>
              </a:rPr>
              <a:t>Are there any specific examples you'd like to share of ways or times you've used skills, tools, or insights from the fellowship in your everyday life?</a:t>
            </a:r>
            <a:endParaRPr sz="2400">
              <a:solidFill>
                <a:schemeClr val="accent5"/>
              </a:solidFill>
            </a:endParaRPr>
          </a:p>
        </p:txBody>
      </p:sp>
      <p:sp>
        <p:nvSpPr>
          <p:cNvPr id="140" name="Google Shape;140;p25"/>
          <p:cNvSpPr txBox="1">
            <a:spLocks noGrp="1"/>
          </p:cNvSpPr>
          <p:nvPr>
            <p:ph type="body" idx="2"/>
          </p:nvPr>
        </p:nvSpPr>
        <p:spPr>
          <a:xfrm>
            <a:off x="6586000" y="965600"/>
            <a:ext cx="5116000" cy="4926800"/>
          </a:xfrm>
          <a:prstGeom prst="rect">
            <a:avLst/>
          </a:prstGeom>
        </p:spPr>
        <p:txBody>
          <a:bodyPr spcFirstLastPara="1" wrap="square" lIns="121900" tIns="121900" rIns="121900" bIns="121900" anchor="ctr" anchorCtr="0">
            <a:normAutofit/>
          </a:bodyPr>
          <a:lstStyle/>
          <a:p>
            <a:pPr marL="0" indent="0">
              <a:spcAft>
                <a:spcPts val="1600"/>
              </a:spcAft>
              <a:buNone/>
            </a:pPr>
            <a:r>
              <a:rPr lang="en"/>
              <a:t>“Interestingly I found a lot of parallels between this fellowship and private conversations with friends/groups of friends about personal issues as well as in arguments. In general, </a:t>
            </a:r>
            <a:r>
              <a:rPr lang="en" b="1"/>
              <a:t>any emotion interaction/communication allowed me to use facilitation skills to slow down a discussion and look at things more objectively and ensure that everyone's input is valued and heard.”</a:t>
            </a:r>
            <a:endParaRPr sz="1533" b="1"/>
          </a:p>
        </p:txBody>
      </p:sp>
      <p:pic>
        <p:nvPicPr>
          <p:cNvPr id="4" name="Picture 3" descr="A picture containing text, brass&#10;&#10;Description automatically generated">
            <a:extLst>
              <a:ext uri="{FF2B5EF4-FFF2-40B4-BE49-F238E27FC236}">
                <a16:creationId xmlns:a16="http://schemas.microsoft.com/office/drawing/2014/main" id="{2562B3FB-74DD-4705-880F-5476F24726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3" y="0"/>
            <a:ext cx="1559668" cy="1154754"/>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11AE0-1E51-403C-AB79-76B699C4BCE8}"/>
              </a:ext>
            </a:extLst>
          </p:cNvPr>
          <p:cNvSpPr>
            <a:spLocks noGrp="1"/>
          </p:cNvSpPr>
          <p:nvPr>
            <p:ph type="title"/>
          </p:nvPr>
        </p:nvSpPr>
        <p:spPr>
          <a:xfrm>
            <a:off x="354000" y="1612100"/>
            <a:ext cx="5393600" cy="2008400"/>
          </a:xfrm>
        </p:spPr>
        <p:txBody>
          <a:bodyPr wrap="square" anchor="b">
            <a:normAutofit/>
          </a:bodyPr>
          <a:lstStyle/>
          <a:p>
            <a:r>
              <a:rPr lang="en-US"/>
              <a:t>Questions?</a:t>
            </a:r>
          </a:p>
        </p:txBody>
      </p:sp>
      <p:sp>
        <p:nvSpPr>
          <p:cNvPr id="9" name="Text Placeholder 3">
            <a:extLst>
              <a:ext uri="{FF2B5EF4-FFF2-40B4-BE49-F238E27FC236}">
                <a16:creationId xmlns:a16="http://schemas.microsoft.com/office/drawing/2014/main" id="{30CA9A02-80F7-A520-32B9-8CAAD5BAA77D}"/>
              </a:ext>
            </a:extLst>
          </p:cNvPr>
          <p:cNvSpPr>
            <a:spLocks noGrp="1"/>
          </p:cNvSpPr>
          <p:nvPr>
            <p:ph type="body" idx="2"/>
          </p:nvPr>
        </p:nvSpPr>
        <p:spPr>
          <a:xfrm>
            <a:off x="6586000" y="965600"/>
            <a:ext cx="5116000" cy="4926800"/>
          </a:xfrm>
        </p:spPr>
        <p:txBody>
          <a:bodyPr/>
          <a:lstStyle/>
          <a:p>
            <a:endParaRPr lang="en-US" dirty="0"/>
          </a:p>
        </p:txBody>
      </p:sp>
      <p:pic>
        <p:nvPicPr>
          <p:cNvPr id="4" name="Picture 3" descr="Icon&#10;&#10;Description automatically generated">
            <a:extLst>
              <a:ext uri="{FF2B5EF4-FFF2-40B4-BE49-F238E27FC236}">
                <a16:creationId xmlns:a16="http://schemas.microsoft.com/office/drawing/2014/main" id="{C3205503-DFFC-4D71-8D68-1C77973C3BD8}"/>
              </a:ext>
            </a:extLst>
          </p:cNvPr>
          <p:cNvPicPr>
            <a:picLocks noChangeAspect="1"/>
          </p:cNvPicPr>
          <p:nvPr/>
        </p:nvPicPr>
        <p:blipFill>
          <a:blip r:embed="rId2"/>
          <a:stretch>
            <a:fillRect/>
          </a:stretch>
        </p:blipFill>
        <p:spPr>
          <a:xfrm>
            <a:off x="6857681" y="1166497"/>
            <a:ext cx="4572638" cy="4525006"/>
          </a:xfrm>
          <a:prstGeom prst="rect">
            <a:avLst/>
          </a:prstGeom>
        </p:spPr>
      </p:pic>
    </p:spTree>
    <p:extLst>
      <p:ext uri="{BB962C8B-B14F-4D97-AF65-F5344CB8AC3E}">
        <p14:creationId xmlns:p14="http://schemas.microsoft.com/office/powerpoint/2010/main" val="22292890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1EFA1-B059-4993-BBBF-2CBBFE703C45}"/>
              </a:ext>
            </a:extLst>
          </p:cNvPr>
          <p:cNvSpPr>
            <a:spLocks noGrp="1"/>
          </p:cNvSpPr>
          <p:nvPr>
            <p:ph type="ctrTitle"/>
          </p:nvPr>
        </p:nvSpPr>
        <p:spPr>
          <a:xfrm>
            <a:off x="2451101" y="787400"/>
            <a:ext cx="8915399" cy="1767481"/>
          </a:xfrm>
        </p:spPr>
        <p:txBody>
          <a:bodyPr/>
          <a:lstStyle/>
          <a:p>
            <a:r>
              <a:rPr lang="en-US" dirty="0"/>
              <a:t>The Intercollegiate Civil Disagreement Partnership</a:t>
            </a:r>
          </a:p>
        </p:txBody>
      </p:sp>
      <p:sp>
        <p:nvSpPr>
          <p:cNvPr id="3" name="Subtitle 2">
            <a:extLst>
              <a:ext uri="{FF2B5EF4-FFF2-40B4-BE49-F238E27FC236}">
                <a16:creationId xmlns:a16="http://schemas.microsoft.com/office/drawing/2014/main" id="{01180851-43B1-424C-94E1-540F282CC4D2}"/>
              </a:ext>
            </a:extLst>
          </p:cNvPr>
          <p:cNvSpPr>
            <a:spLocks noGrp="1"/>
          </p:cNvSpPr>
          <p:nvPr>
            <p:ph type="subTitle" idx="1"/>
          </p:nvPr>
        </p:nvSpPr>
        <p:spPr>
          <a:xfrm>
            <a:off x="2589213" y="4675082"/>
            <a:ext cx="8915399" cy="1767481"/>
          </a:xfrm>
        </p:spPr>
        <p:txBody>
          <a:bodyPr>
            <a:normAutofit fontScale="62500" lnSpcReduction="20000"/>
          </a:bodyPr>
          <a:lstStyle/>
          <a:p>
            <a:r>
              <a:rPr lang="en-US" sz="2400" i="1" dirty="0"/>
              <a:t>Marie Pannier Feldmeier, Ph.D., Assistant Professor of Philosophy</a:t>
            </a:r>
          </a:p>
          <a:p>
            <a:r>
              <a:rPr lang="en-US" sz="2400" i="1" dirty="0"/>
              <a:t>Andrew Hill, J.D., Associate Professor of Philosophy</a:t>
            </a:r>
          </a:p>
          <a:p>
            <a:r>
              <a:rPr lang="en-US" sz="2400" i="1" dirty="0"/>
              <a:t>Jen Herringdine, Fellow</a:t>
            </a:r>
          </a:p>
          <a:p>
            <a:endParaRPr lang="en-US" dirty="0"/>
          </a:p>
          <a:p>
            <a:r>
              <a:rPr lang="en-US" dirty="0"/>
              <a:t>St. Philip’s College</a:t>
            </a:r>
          </a:p>
          <a:p>
            <a:r>
              <a:rPr lang="en-US" dirty="0"/>
              <a:t>March 31 - April 1, 2023</a:t>
            </a:r>
          </a:p>
        </p:txBody>
      </p:sp>
      <p:pic>
        <p:nvPicPr>
          <p:cNvPr id="4" name="Picture 3" descr="A picture containing text, brass&#10;&#10;Description automatically generated">
            <a:extLst>
              <a:ext uri="{FF2B5EF4-FFF2-40B4-BE49-F238E27FC236}">
                <a16:creationId xmlns:a16="http://schemas.microsoft.com/office/drawing/2014/main" id="{0710FE7F-97B9-4D61-A0DC-02DFEA62C9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9213" y="2831432"/>
            <a:ext cx="2116602" cy="1567099"/>
          </a:xfrm>
          <a:prstGeom prst="rect">
            <a:avLst/>
          </a:prstGeom>
        </p:spPr>
      </p:pic>
      <p:pic>
        <p:nvPicPr>
          <p:cNvPr id="5" name="Picture 4" descr="A picture containing text, person, person, indoor&#10;&#10;Description automatically generated">
            <a:extLst>
              <a:ext uri="{FF2B5EF4-FFF2-40B4-BE49-F238E27FC236}">
                <a16:creationId xmlns:a16="http://schemas.microsoft.com/office/drawing/2014/main" id="{419E28E1-84E7-44D6-9606-1A1EDB9BAA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9408" y="2831432"/>
            <a:ext cx="1364893" cy="1567099"/>
          </a:xfrm>
          <a:prstGeom prst="rect">
            <a:avLst/>
          </a:prstGeom>
        </p:spPr>
      </p:pic>
      <p:pic>
        <p:nvPicPr>
          <p:cNvPr id="8" name="Picture 7" descr="A picture containing outdoor, person&#10;&#10;Description automatically generated">
            <a:extLst>
              <a:ext uri="{FF2B5EF4-FFF2-40B4-BE49-F238E27FC236}">
                <a16:creationId xmlns:a16="http://schemas.microsoft.com/office/drawing/2014/main" id="{BB57DE3F-907E-99BE-F643-2F788BBDDD19}"/>
              </a:ext>
            </a:extLst>
          </p:cNvPr>
          <p:cNvPicPr>
            <a:picLocks noChangeAspect="1"/>
          </p:cNvPicPr>
          <p:nvPr/>
        </p:nvPicPr>
        <p:blipFill>
          <a:blip r:embed="rId4"/>
          <a:stretch>
            <a:fillRect/>
          </a:stretch>
        </p:blipFill>
        <p:spPr>
          <a:xfrm>
            <a:off x="7046912" y="2853099"/>
            <a:ext cx="1943745" cy="1523763"/>
          </a:xfrm>
          <a:prstGeom prst="rect">
            <a:avLst/>
          </a:prstGeom>
        </p:spPr>
      </p:pic>
    </p:spTree>
    <p:extLst>
      <p:ext uri="{BB962C8B-B14F-4D97-AF65-F5344CB8AC3E}">
        <p14:creationId xmlns:p14="http://schemas.microsoft.com/office/powerpoint/2010/main" val="4291597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4"/>
          <p:cNvSpPr txBox="1">
            <a:spLocks noGrp="1"/>
          </p:cNvSpPr>
          <p:nvPr>
            <p:ph type="title"/>
          </p:nvPr>
        </p:nvSpPr>
        <p:spPr>
          <a:xfrm>
            <a:off x="517200" y="610700"/>
            <a:ext cx="11157600" cy="914800"/>
          </a:xfrm>
          <a:prstGeom prst="rect">
            <a:avLst/>
          </a:prstGeom>
        </p:spPr>
        <p:txBody>
          <a:bodyPr spcFirstLastPara="1" wrap="square" lIns="121900" tIns="121900" rIns="121900" bIns="121900" anchor="b" anchorCtr="0">
            <a:normAutofit/>
          </a:bodyPr>
          <a:lstStyle/>
          <a:p>
            <a:r>
              <a:rPr lang="en"/>
              <a:t>ICDP: Program Overview</a:t>
            </a:r>
            <a:endParaRPr/>
          </a:p>
        </p:txBody>
      </p:sp>
      <p:sp>
        <p:nvSpPr>
          <p:cNvPr id="70" name="Google Shape;70;p14"/>
          <p:cNvSpPr txBox="1">
            <a:spLocks noGrp="1"/>
          </p:cNvSpPr>
          <p:nvPr>
            <p:ph type="body" idx="1"/>
          </p:nvPr>
        </p:nvSpPr>
        <p:spPr>
          <a:xfrm>
            <a:off x="517200" y="1986432"/>
            <a:ext cx="11157600" cy="4105200"/>
          </a:xfrm>
          <a:prstGeom prst="rect">
            <a:avLst/>
          </a:prstGeom>
        </p:spPr>
        <p:txBody>
          <a:bodyPr spcFirstLastPara="1" wrap="square" lIns="121900" tIns="121900" rIns="121900" bIns="121900" anchor="t" anchorCtr="0">
            <a:normAutofit lnSpcReduction="10000"/>
          </a:bodyPr>
          <a:lstStyle/>
          <a:p>
            <a:pPr marL="0" indent="0">
              <a:buNone/>
            </a:pPr>
            <a:r>
              <a:rPr lang="en" dirty="0"/>
              <a:t>ICDP is a consortium of five colleges and universities in the U.S. committed to </a:t>
            </a:r>
            <a:r>
              <a:rPr lang="en" b="1" dirty="0"/>
              <a:t>reducing polarization</a:t>
            </a:r>
            <a:r>
              <a:rPr lang="en" dirty="0"/>
              <a:t> by teaching students how to </a:t>
            </a:r>
            <a:r>
              <a:rPr lang="en" b="1" dirty="0"/>
              <a:t>connect across political difference</a:t>
            </a:r>
            <a:r>
              <a:rPr lang="en" dirty="0"/>
              <a:t>.</a:t>
            </a:r>
            <a:endParaRPr dirty="0"/>
          </a:p>
          <a:p>
            <a:pPr marL="0" indent="0">
              <a:spcBef>
                <a:spcPts val="1600"/>
              </a:spcBef>
              <a:buNone/>
            </a:pPr>
            <a:r>
              <a:rPr lang="en" b="1" dirty="0"/>
              <a:t>Goals</a:t>
            </a:r>
            <a:endParaRPr b="1" dirty="0"/>
          </a:p>
          <a:p>
            <a:pPr indent="-422899">
              <a:spcBef>
                <a:spcPts val="1600"/>
              </a:spcBef>
              <a:buSzPct val="100000"/>
              <a:buAutoNum type="arabicPeriod"/>
            </a:pPr>
            <a:r>
              <a:rPr lang="en" dirty="0"/>
              <a:t>To bring together students from a range of public, private, two-year, and four-year institutions in order to develop their abilities to engage in and lead conversations about difficult, important topics across political difference;</a:t>
            </a:r>
            <a:br>
              <a:rPr lang="en" dirty="0"/>
            </a:br>
            <a:endParaRPr dirty="0"/>
          </a:p>
          <a:p>
            <a:pPr indent="-422899">
              <a:buSzPct val="100000"/>
              <a:buAutoNum type="arabicPeriod"/>
            </a:pPr>
            <a:r>
              <a:rPr lang="en" dirty="0"/>
              <a:t>To strengthen student-led initiatives seeking to reduce polarization on partner institutions’ campuses;</a:t>
            </a:r>
            <a:br>
              <a:rPr lang="en" dirty="0"/>
            </a:br>
            <a:endParaRPr dirty="0"/>
          </a:p>
          <a:p>
            <a:pPr indent="-422899">
              <a:buSzPct val="100000"/>
              <a:buAutoNum type="arabicPeriod"/>
            </a:pPr>
            <a:r>
              <a:rPr lang="en" dirty="0"/>
              <a:t>To contribute to research on important civic indicators like efficacy and engagement by documenting and measuring the effects of the program’s efforts</a:t>
            </a:r>
            <a:endParaRPr dirty="0"/>
          </a:p>
        </p:txBody>
      </p:sp>
      <p:pic>
        <p:nvPicPr>
          <p:cNvPr id="4" name="Picture 3" descr="A picture containing text, brass&#10;&#10;Description automatically generated">
            <a:extLst>
              <a:ext uri="{FF2B5EF4-FFF2-40B4-BE49-F238E27FC236}">
                <a16:creationId xmlns:a16="http://schemas.microsoft.com/office/drawing/2014/main" id="{56662486-CF0B-47D7-A3C0-4694D212DB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5398" y="0"/>
            <a:ext cx="2116602" cy="156709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5"/>
          <p:cNvSpPr txBox="1">
            <a:spLocks noGrp="1"/>
          </p:cNvSpPr>
          <p:nvPr>
            <p:ph type="title"/>
          </p:nvPr>
        </p:nvSpPr>
        <p:spPr>
          <a:xfrm>
            <a:off x="354000" y="0"/>
            <a:ext cx="5393600" cy="2008400"/>
          </a:xfrm>
          <a:prstGeom prst="rect">
            <a:avLst/>
          </a:prstGeom>
        </p:spPr>
        <p:txBody>
          <a:bodyPr spcFirstLastPara="1" wrap="square" lIns="121900" tIns="121900" rIns="121900" bIns="121900" anchor="b" anchorCtr="0">
            <a:normAutofit/>
          </a:bodyPr>
          <a:lstStyle/>
          <a:p>
            <a:r>
              <a:rPr lang="en" dirty="0"/>
              <a:t>Participating Institutions</a:t>
            </a:r>
            <a:endParaRPr dirty="0"/>
          </a:p>
        </p:txBody>
      </p:sp>
      <p:sp>
        <p:nvSpPr>
          <p:cNvPr id="76" name="Google Shape;76;p15"/>
          <p:cNvSpPr txBox="1">
            <a:spLocks noGrp="1"/>
          </p:cNvSpPr>
          <p:nvPr>
            <p:ph type="body" idx="2"/>
          </p:nvPr>
        </p:nvSpPr>
        <p:spPr>
          <a:xfrm>
            <a:off x="6586000" y="965600"/>
            <a:ext cx="5252000" cy="4926800"/>
          </a:xfrm>
          <a:prstGeom prst="rect">
            <a:avLst/>
          </a:prstGeom>
        </p:spPr>
        <p:txBody>
          <a:bodyPr spcFirstLastPara="1" wrap="square" lIns="121900" tIns="121900" rIns="121900" bIns="121900" anchor="ctr" anchorCtr="0">
            <a:normAutofit/>
          </a:bodyPr>
          <a:lstStyle/>
          <a:p>
            <a:pPr marL="0" indent="0">
              <a:buNone/>
            </a:pPr>
            <a:endParaRPr dirty="0"/>
          </a:p>
          <a:p>
            <a:pPr indent="-434329">
              <a:spcBef>
                <a:spcPts val="1600"/>
              </a:spcBef>
              <a:buSzPct val="100000"/>
            </a:pPr>
            <a:r>
              <a:rPr lang="en" dirty="0"/>
              <a:t>St. Philip’s College, San Antonio, TX</a:t>
            </a:r>
            <a:br>
              <a:rPr lang="en" dirty="0"/>
            </a:br>
            <a:endParaRPr dirty="0"/>
          </a:p>
          <a:p>
            <a:pPr indent="-434329">
              <a:buSzPct val="100000"/>
            </a:pPr>
            <a:r>
              <a:rPr lang="en" dirty="0"/>
              <a:t>California State University, Bakersfield, CA</a:t>
            </a:r>
            <a:br>
              <a:rPr lang="en" dirty="0"/>
            </a:br>
            <a:endParaRPr dirty="0"/>
          </a:p>
          <a:p>
            <a:pPr indent="-434329">
              <a:buSzPct val="100000"/>
            </a:pPr>
            <a:r>
              <a:rPr lang="en" dirty="0"/>
              <a:t>Santa Fe College, Gainesville, FL</a:t>
            </a:r>
            <a:br>
              <a:rPr lang="en" dirty="0"/>
            </a:br>
            <a:endParaRPr dirty="0"/>
          </a:p>
          <a:p>
            <a:pPr indent="-434329">
              <a:buSzPct val="100000"/>
            </a:pPr>
            <a:r>
              <a:rPr lang="en" dirty="0"/>
              <a:t>Stanford University, Stanford, CA</a:t>
            </a:r>
            <a:br>
              <a:rPr lang="en" dirty="0"/>
            </a:br>
            <a:endParaRPr dirty="0"/>
          </a:p>
          <a:p>
            <a:pPr indent="-434329">
              <a:buSzPct val="171428"/>
            </a:pPr>
            <a:r>
              <a:rPr lang="en" dirty="0"/>
              <a:t>Harvard University, Cambridge, MA</a:t>
            </a:r>
            <a:endParaRPr sz="1400" dirty="0">
              <a:solidFill>
                <a:srgbClr val="1E1E1E"/>
              </a:solidFill>
              <a:highlight>
                <a:srgbClr val="FFFFFF"/>
              </a:highlight>
              <a:latin typeface="Arial"/>
              <a:ea typeface="Arial"/>
              <a:cs typeface="Arial"/>
              <a:sym typeface="Arial"/>
            </a:endParaRPr>
          </a:p>
          <a:p>
            <a:pPr marL="0" indent="0">
              <a:spcBef>
                <a:spcPts val="1600"/>
              </a:spcBef>
              <a:spcAft>
                <a:spcPts val="1600"/>
              </a:spcAft>
              <a:buNone/>
            </a:pPr>
            <a:endParaRPr dirty="0"/>
          </a:p>
        </p:txBody>
      </p:sp>
      <p:sp>
        <p:nvSpPr>
          <p:cNvPr id="77" name="Google Shape;77;p15"/>
          <p:cNvSpPr txBox="1">
            <a:spLocks noGrp="1"/>
          </p:cNvSpPr>
          <p:nvPr>
            <p:ph type="subTitle" idx="1"/>
          </p:nvPr>
        </p:nvSpPr>
        <p:spPr>
          <a:xfrm>
            <a:off x="354000" y="1914001"/>
            <a:ext cx="5393600" cy="1794000"/>
          </a:xfrm>
          <a:prstGeom prst="rect">
            <a:avLst/>
          </a:prstGeom>
        </p:spPr>
        <p:txBody>
          <a:bodyPr spcFirstLastPara="1" wrap="square" lIns="121900" tIns="121900" rIns="121900" bIns="121900" anchor="t" anchorCtr="0">
            <a:normAutofit/>
          </a:bodyPr>
          <a:lstStyle/>
          <a:p>
            <a:pPr marL="0" indent="0"/>
            <a:r>
              <a:rPr lang="en" dirty="0"/>
              <a:t>Schools &amp; Leadership Team</a:t>
            </a:r>
            <a:endParaRPr dirty="0"/>
          </a:p>
        </p:txBody>
      </p:sp>
      <p:pic>
        <p:nvPicPr>
          <p:cNvPr id="7" name="Picture 6">
            <a:extLst>
              <a:ext uri="{FF2B5EF4-FFF2-40B4-BE49-F238E27FC236}">
                <a16:creationId xmlns:a16="http://schemas.microsoft.com/office/drawing/2014/main" id="{094C984A-0B89-492D-A6E0-1C71CFE59CDD}"/>
              </a:ext>
            </a:extLst>
          </p:cNvPr>
          <p:cNvPicPr>
            <a:picLocks noChangeAspect="1"/>
          </p:cNvPicPr>
          <p:nvPr/>
        </p:nvPicPr>
        <p:blipFill>
          <a:blip r:embed="rId3"/>
          <a:stretch>
            <a:fillRect/>
          </a:stretch>
        </p:blipFill>
        <p:spPr>
          <a:xfrm>
            <a:off x="1231900" y="2834117"/>
            <a:ext cx="3911772" cy="4021521"/>
          </a:xfrm>
          <a:prstGeom prst="rect">
            <a:avLst/>
          </a:prstGeom>
        </p:spPr>
      </p:pic>
      <p:pic>
        <p:nvPicPr>
          <p:cNvPr id="6" name="Picture 5" descr="A picture containing text, brass&#10;&#10;Description automatically generated">
            <a:extLst>
              <a:ext uri="{FF2B5EF4-FFF2-40B4-BE49-F238E27FC236}">
                <a16:creationId xmlns:a16="http://schemas.microsoft.com/office/drawing/2014/main" id="{A953D988-E50D-4F7D-9DD7-260BE0841D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75398" y="0"/>
            <a:ext cx="2116602" cy="156709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6"/>
          <p:cNvSpPr txBox="1">
            <a:spLocks noGrp="1"/>
          </p:cNvSpPr>
          <p:nvPr>
            <p:ph type="title"/>
          </p:nvPr>
        </p:nvSpPr>
        <p:spPr>
          <a:xfrm>
            <a:off x="0" y="228600"/>
            <a:ext cx="6096000" cy="1270000"/>
          </a:xfrm>
          <a:prstGeom prst="rect">
            <a:avLst/>
          </a:prstGeom>
        </p:spPr>
        <p:txBody>
          <a:bodyPr spcFirstLastPara="1" wrap="square" lIns="121900" tIns="121900" rIns="121900" bIns="121900" anchor="b" anchorCtr="0">
            <a:normAutofit/>
          </a:bodyPr>
          <a:lstStyle/>
          <a:p>
            <a:r>
              <a:rPr lang="en" dirty="0"/>
              <a:t>Program Model</a:t>
            </a:r>
            <a:endParaRPr dirty="0"/>
          </a:p>
        </p:txBody>
      </p:sp>
      <p:sp>
        <p:nvSpPr>
          <p:cNvPr id="83" name="Google Shape;83;p16"/>
          <p:cNvSpPr txBox="1">
            <a:spLocks noGrp="1"/>
          </p:cNvSpPr>
          <p:nvPr>
            <p:ph type="body" idx="2"/>
          </p:nvPr>
        </p:nvSpPr>
        <p:spPr>
          <a:xfrm>
            <a:off x="6576475" y="1289450"/>
            <a:ext cx="5393600" cy="4926800"/>
          </a:xfrm>
          <a:prstGeom prst="rect">
            <a:avLst/>
          </a:prstGeom>
        </p:spPr>
        <p:txBody>
          <a:bodyPr spcFirstLastPara="1" wrap="square" lIns="121900" tIns="121900" rIns="121900" bIns="121900" anchor="ctr" anchorCtr="0">
            <a:normAutofit/>
          </a:bodyPr>
          <a:lstStyle/>
          <a:p>
            <a:pPr indent="-434329">
              <a:buSzPct val="100000"/>
            </a:pPr>
            <a:r>
              <a:rPr lang="en" dirty="0"/>
              <a:t>8 students selected by application process (40 fellows total)</a:t>
            </a:r>
            <a:br>
              <a:rPr lang="en" dirty="0"/>
            </a:br>
            <a:endParaRPr dirty="0"/>
          </a:p>
          <a:p>
            <a:pPr indent="-434329">
              <a:buSzPct val="100000"/>
            </a:pPr>
            <a:r>
              <a:rPr lang="en" dirty="0"/>
              <a:t>Year-long fellowship program</a:t>
            </a:r>
            <a:br>
              <a:rPr lang="en" dirty="0"/>
            </a:br>
            <a:endParaRPr dirty="0"/>
          </a:p>
          <a:p>
            <a:pPr indent="-434329">
              <a:buSzPct val="100000"/>
            </a:pPr>
            <a:r>
              <a:rPr lang="en" dirty="0"/>
              <a:t>Zoom sessions: 2 hrs ~every 1-3 weeks</a:t>
            </a:r>
            <a:br>
              <a:rPr lang="en" dirty="0"/>
            </a:br>
            <a:endParaRPr dirty="0"/>
          </a:p>
          <a:p>
            <a:pPr indent="-434329">
              <a:buSzPct val="100000"/>
            </a:pPr>
            <a:r>
              <a:rPr lang="en" dirty="0"/>
              <a:t>Slide presentations, facilitation skill tutorials, practice facilitation sessions &amp; lectures </a:t>
            </a:r>
            <a:br>
              <a:rPr lang="en" dirty="0"/>
            </a:br>
            <a:endParaRPr dirty="0"/>
          </a:p>
          <a:p>
            <a:pPr indent="-434329">
              <a:buSzPct val="100000"/>
            </a:pPr>
            <a:r>
              <a:rPr lang="en" dirty="0"/>
              <a:t>Closing capstone lectures with students facilitating post-event discussions</a:t>
            </a:r>
            <a:endParaRPr dirty="0"/>
          </a:p>
        </p:txBody>
      </p:sp>
      <p:pic>
        <p:nvPicPr>
          <p:cNvPr id="4" name="Picture 3">
            <a:extLst>
              <a:ext uri="{FF2B5EF4-FFF2-40B4-BE49-F238E27FC236}">
                <a16:creationId xmlns:a16="http://schemas.microsoft.com/office/drawing/2014/main" id="{FB2C3386-F964-4012-BE48-16036D162EFF}"/>
              </a:ext>
            </a:extLst>
          </p:cNvPr>
          <p:cNvPicPr>
            <a:picLocks noChangeAspect="1"/>
          </p:cNvPicPr>
          <p:nvPr/>
        </p:nvPicPr>
        <p:blipFill>
          <a:blip r:embed="rId3"/>
          <a:stretch>
            <a:fillRect/>
          </a:stretch>
        </p:blipFill>
        <p:spPr>
          <a:xfrm>
            <a:off x="1231900" y="2834117"/>
            <a:ext cx="3630540" cy="4021521"/>
          </a:xfrm>
          <a:prstGeom prst="rect">
            <a:avLst/>
          </a:prstGeom>
        </p:spPr>
      </p:pic>
      <p:pic>
        <p:nvPicPr>
          <p:cNvPr id="6" name="Picture 5" descr="A picture containing text, brass&#10;&#10;Description automatically generated">
            <a:extLst>
              <a:ext uri="{FF2B5EF4-FFF2-40B4-BE49-F238E27FC236}">
                <a16:creationId xmlns:a16="http://schemas.microsoft.com/office/drawing/2014/main" id="{BECCE746-71DE-4469-A976-1D96C64AB0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75398" y="0"/>
            <a:ext cx="2116602" cy="156709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D2A21F00-5878-42FE-911E-888621B12F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879" y="0"/>
            <a:ext cx="6298471" cy="6858000"/>
          </a:xfrm>
          <a:prstGeom prst="rect">
            <a:avLst/>
          </a:prstGeom>
        </p:spPr>
      </p:pic>
      <p:sp>
        <p:nvSpPr>
          <p:cNvPr id="5" name="TextBox 4">
            <a:extLst>
              <a:ext uri="{FF2B5EF4-FFF2-40B4-BE49-F238E27FC236}">
                <a16:creationId xmlns:a16="http://schemas.microsoft.com/office/drawing/2014/main" id="{67666C25-5D05-4E99-B8D3-97629AD0F901}"/>
              </a:ext>
            </a:extLst>
          </p:cNvPr>
          <p:cNvSpPr txBox="1"/>
          <p:nvPr/>
        </p:nvSpPr>
        <p:spPr>
          <a:xfrm>
            <a:off x="7184571" y="652149"/>
            <a:ext cx="4525347"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ldhabi" panose="020B0604020202020204" pitchFamily="2" charset="-78"/>
                <a:ea typeface="+mn-ea"/>
                <a:cs typeface="Aldhabi" panose="020B0604020202020204" pitchFamily="2" charset="-78"/>
              </a:rPr>
              <a:t>The Eight ICDP Fellows from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ldhabi" panose="020B0604020202020204" pitchFamily="2" charset="-78"/>
                <a:ea typeface="+mn-ea"/>
                <a:cs typeface="Aldhabi" panose="020B0604020202020204" pitchFamily="2" charset="-78"/>
              </a:rPr>
              <a:t>California State University - Bakersfield for AY 2020-2021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ldhabi" panose="020B0604020202020204" pitchFamily="2" charset="-78"/>
              <a:ea typeface="+mn-ea"/>
              <a:cs typeface="Aldhabi" panose="020B0604020202020204" pitchFamily="2" charset="-78"/>
            </a:endParaRPr>
          </a:p>
        </p:txBody>
      </p:sp>
      <p:pic>
        <p:nvPicPr>
          <p:cNvPr id="7" name="Picture 6" descr="A collage of a person&#10;&#10;Description automatically generated with medium confidence">
            <a:extLst>
              <a:ext uri="{FF2B5EF4-FFF2-40B4-BE49-F238E27FC236}">
                <a16:creationId xmlns:a16="http://schemas.microsoft.com/office/drawing/2014/main" id="{72A09960-EC7C-4022-94BE-B0CA0F0680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7350" y="2202023"/>
            <a:ext cx="5583447" cy="4262967"/>
          </a:xfrm>
          <a:prstGeom prst="rect">
            <a:avLst/>
          </a:prstGeom>
        </p:spPr>
      </p:pic>
      <p:pic>
        <p:nvPicPr>
          <p:cNvPr id="6" name="Picture 5" descr="A picture containing text, brass&#10;&#10;Description automatically generated">
            <a:extLst>
              <a:ext uri="{FF2B5EF4-FFF2-40B4-BE49-F238E27FC236}">
                <a16:creationId xmlns:a16="http://schemas.microsoft.com/office/drawing/2014/main" id="{0BC11ED6-1BAF-4662-8B80-25FBF8FB92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 y="5703246"/>
            <a:ext cx="1559668" cy="1154754"/>
          </a:xfrm>
          <a:prstGeom prst="rect">
            <a:avLst/>
          </a:prstGeom>
        </p:spPr>
      </p:pic>
    </p:spTree>
    <p:extLst>
      <p:ext uri="{BB962C8B-B14F-4D97-AF65-F5344CB8AC3E}">
        <p14:creationId xmlns:p14="http://schemas.microsoft.com/office/powerpoint/2010/main" val="30561935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7"/>
          <p:cNvSpPr txBox="1">
            <a:spLocks noGrp="1"/>
          </p:cNvSpPr>
          <p:nvPr>
            <p:ph type="title"/>
          </p:nvPr>
        </p:nvSpPr>
        <p:spPr>
          <a:xfrm>
            <a:off x="517200" y="610700"/>
            <a:ext cx="11157600" cy="914800"/>
          </a:xfrm>
          <a:prstGeom prst="rect">
            <a:avLst/>
          </a:prstGeom>
        </p:spPr>
        <p:txBody>
          <a:bodyPr spcFirstLastPara="1" wrap="square" lIns="121900" tIns="121900" rIns="121900" bIns="121900" anchor="b" anchorCtr="0">
            <a:normAutofit/>
          </a:bodyPr>
          <a:lstStyle/>
          <a:p>
            <a:r>
              <a:rPr lang="en" dirty="0"/>
              <a:t>Program Development</a:t>
            </a:r>
            <a:endParaRPr dirty="0"/>
          </a:p>
        </p:txBody>
      </p:sp>
      <p:sp>
        <p:nvSpPr>
          <p:cNvPr id="89" name="Google Shape;89;p17"/>
          <p:cNvSpPr txBox="1">
            <a:spLocks noGrp="1"/>
          </p:cNvSpPr>
          <p:nvPr>
            <p:ph type="body" idx="1"/>
          </p:nvPr>
        </p:nvSpPr>
        <p:spPr>
          <a:xfrm>
            <a:off x="517200" y="1986433"/>
            <a:ext cx="5333200" cy="4105200"/>
          </a:xfrm>
          <a:prstGeom prst="rect">
            <a:avLst/>
          </a:prstGeom>
        </p:spPr>
        <p:txBody>
          <a:bodyPr spcFirstLastPara="1" wrap="square" lIns="121900" tIns="121900" rIns="121900" bIns="121900" anchor="t" anchorCtr="0">
            <a:normAutofit/>
          </a:bodyPr>
          <a:lstStyle/>
          <a:p>
            <a:pPr marL="0" indent="0">
              <a:buNone/>
            </a:pPr>
            <a:r>
              <a:rPr lang="en" b="1">
                <a:solidFill>
                  <a:schemeClr val="accent5"/>
                </a:solidFill>
              </a:rPr>
              <a:t>Leadership team</a:t>
            </a:r>
            <a:endParaRPr b="1">
              <a:solidFill>
                <a:schemeClr val="accent5"/>
              </a:solidFill>
            </a:endParaRPr>
          </a:p>
          <a:p>
            <a:pPr>
              <a:spcBef>
                <a:spcPts val="1600"/>
              </a:spcBef>
            </a:pPr>
            <a:r>
              <a:rPr lang="en"/>
              <a:t>1-3 faculty members from each institution</a:t>
            </a:r>
            <a:br>
              <a:rPr lang="en"/>
            </a:br>
            <a:endParaRPr/>
          </a:p>
          <a:p>
            <a:r>
              <a:rPr lang="en"/>
              <a:t>Met weekly to coordinate program management, brainstorm and provide feedback on pedagogy, address emerging challenges or issues</a:t>
            </a:r>
            <a:br>
              <a:rPr lang="en"/>
            </a:br>
            <a:endParaRPr/>
          </a:p>
          <a:p>
            <a:r>
              <a:rPr lang="en"/>
              <a:t>Highly collaborative! </a:t>
            </a:r>
            <a:endParaRPr/>
          </a:p>
        </p:txBody>
      </p:sp>
      <p:sp>
        <p:nvSpPr>
          <p:cNvPr id="90" name="Google Shape;90;p17"/>
          <p:cNvSpPr txBox="1">
            <a:spLocks noGrp="1"/>
          </p:cNvSpPr>
          <p:nvPr>
            <p:ph type="body" idx="2"/>
          </p:nvPr>
        </p:nvSpPr>
        <p:spPr>
          <a:xfrm>
            <a:off x="6341600" y="1986433"/>
            <a:ext cx="5333200" cy="4105200"/>
          </a:xfrm>
          <a:prstGeom prst="rect">
            <a:avLst/>
          </a:prstGeom>
        </p:spPr>
        <p:txBody>
          <a:bodyPr spcFirstLastPara="1" wrap="square" lIns="121900" tIns="121900" rIns="121900" bIns="121900" anchor="t" anchorCtr="0">
            <a:normAutofit/>
          </a:bodyPr>
          <a:lstStyle/>
          <a:p>
            <a:pPr marL="0" indent="0">
              <a:buNone/>
            </a:pPr>
            <a:r>
              <a:rPr lang="en" b="1" dirty="0">
                <a:solidFill>
                  <a:schemeClr val="accent5"/>
                </a:solidFill>
              </a:rPr>
              <a:t>Pedagogy  Team</a:t>
            </a:r>
            <a:endParaRPr b="1" dirty="0">
              <a:solidFill>
                <a:schemeClr val="accent5"/>
              </a:solidFill>
            </a:endParaRPr>
          </a:p>
          <a:p>
            <a:pPr>
              <a:spcBef>
                <a:spcPts val="1600"/>
              </a:spcBef>
            </a:pPr>
            <a:r>
              <a:rPr lang="en" dirty="0"/>
              <a:t>1-3 faculty members from each in</a:t>
            </a:r>
            <a:r>
              <a:rPr lang="en-US" dirty="0" err="1"/>
              <a:t>stitution</a:t>
            </a:r>
            <a:br>
              <a:rPr lang="en" dirty="0"/>
            </a:br>
            <a:endParaRPr dirty="0"/>
          </a:p>
          <a:p>
            <a:r>
              <a:rPr lang="en" dirty="0"/>
              <a:t>Design pedagogy and programming with  input and feedback from the leadership team and fellows  </a:t>
            </a:r>
            <a:br>
              <a:rPr lang="en" dirty="0"/>
            </a:br>
            <a:endParaRPr dirty="0"/>
          </a:p>
          <a:p>
            <a:r>
              <a:rPr lang="en" dirty="0"/>
              <a:t>Building the plane while we were flying it! Sometimes scramble-y but also allowed for quick iteration, adaption, integration of student feedback</a:t>
            </a:r>
            <a:endParaRPr dirty="0"/>
          </a:p>
        </p:txBody>
      </p:sp>
      <p:pic>
        <p:nvPicPr>
          <p:cNvPr id="5" name="Picture 4" descr="A picture containing text, brass&#10;&#10;Description automatically generated">
            <a:extLst>
              <a:ext uri="{FF2B5EF4-FFF2-40B4-BE49-F238E27FC236}">
                <a16:creationId xmlns:a16="http://schemas.microsoft.com/office/drawing/2014/main" id="{2BEF4300-A4C6-4802-85DF-116549A1F5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2332" y="1"/>
            <a:ext cx="1559668" cy="115475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8"/>
          <p:cNvSpPr txBox="1">
            <a:spLocks noGrp="1"/>
          </p:cNvSpPr>
          <p:nvPr>
            <p:ph type="title"/>
          </p:nvPr>
        </p:nvSpPr>
        <p:spPr>
          <a:xfrm>
            <a:off x="517200" y="610700"/>
            <a:ext cx="11157600" cy="914800"/>
          </a:xfrm>
          <a:prstGeom prst="rect">
            <a:avLst/>
          </a:prstGeom>
        </p:spPr>
        <p:txBody>
          <a:bodyPr spcFirstLastPara="1" wrap="square" lIns="121900" tIns="121900" rIns="121900" bIns="121900" anchor="b" anchorCtr="0">
            <a:normAutofit/>
          </a:bodyPr>
          <a:lstStyle/>
          <a:p>
            <a:r>
              <a:rPr lang="en"/>
              <a:t>Program Calendar </a:t>
            </a:r>
            <a:endParaRPr/>
          </a:p>
        </p:txBody>
      </p:sp>
      <p:sp>
        <p:nvSpPr>
          <p:cNvPr id="96" name="Google Shape;96;p18"/>
          <p:cNvSpPr txBox="1">
            <a:spLocks noGrp="1"/>
          </p:cNvSpPr>
          <p:nvPr>
            <p:ph type="body" idx="1"/>
          </p:nvPr>
        </p:nvSpPr>
        <p:spPr>
          <a:xfrm>
            <a:off x="517200" y="1986433"/>
            <a:ext cx="5333200" cy="4105200"/>
          </a:xfrm>
          <a:prstGeom prst="rect">
            <a:avLst/>
          </a:prstGeom>
        </p:spPr>
        <p:txBody>
          <a:bodyPr spcFirstLastPara="1" wrap="square" lIns="121900" tIns="121900" rIns="121900" bIns="121900" anchor="t" anchorCtr="0">
            <a:normAutofit/>
          </a:bodyPr>
          <a:lstStyle/>
          <a:p>
            <a:pPr marL="0" indent="0">
              <a:buNone/>
            </a:pPr>
            <a:r>
              <a:rPr lang="en" b="1">
                <a:solidFill>
                  <a:schemeClr val="accent5"/>
                </a:solidFill>
              </a:rPr>
              <a:t>Fall: Building community &amp; foundational skills</a:t>
            </a:r>
            <a:endParaRPr b="1">
              <a:solidFill>
                <a:schemeClr val="accent5"/>
              </a:solidFill>
            </a:endParaRPr>
          </a:p>
          <a:p>
            <a:pPr marL="457189" indent="-406390">
              <a:spcBef>
                <a:spcPts val="1600"/>
              </a:spcBef>
              <a:buSzPts val="1200"/>
            </a:pPr>
            <a:r>
              <a:rPr lang="en" sz="1600"/>
              <a:t>Session 1:  Orientation &amp; Civic Self-Portraits</a:t>
            </a:r>
            <a:br>
              <a:rPr lang="en" sz="1600"/>
            </a:br>
            <a:endParaRPr sz="1600"/>
          </a:p>
          <a:p>
            <a:pPr marL="457189"/>
            <a:r>
              <a:rPr lang="en" sz="1600"/>
              <a:t>Session 2: </a:t>
            </a:r>
            <a:r>
              <a:rPr lang="en" sz="1733"/>
              <a:t> Intentions, Agreements, Identities</a:t>
            </a:r>
            <a:br>
              <a:rPr lang="en" sz="1733"/>
            </a:br>
            <a:endParaRPr sz="1733"/>
          </a:p>
          <a:p>
            <a:pPr marL="457189" indent="-406390">
              <a:buSzPts val="1200"/>
            </a:pPr>
            <a:r>
              <a:rPr lang="en" sz="1600"/>
              <a:t>Session 3: Triggers &amp; Effective Questions</a:t>
            </a:r>
            <a:br>
              <a:rPr lang="en" sz="1600"/>
            </a:br>
            <a:endParaRPr sz="1600"/>
          </a:p>
          <a:p>
            <a:pPr marL="457189" indent="-406390">
              <a:buSzPts val="1200"/>
            </a:pPr>
            <a:r>
              <a:rPr lang="en" sz="1600"/>
              <a:t>Session 4: Designing Effective Questions cont’d</a:t>
            </a:r>
            <a:br>
              <a:rPr lang="en" sz="1600"/>
            </a:br>
            <a:endParaRPr sz="1600"/>
          </a:p>
          <a:p>
            <a:pPr marL="457189" indent="-406390">
              <a:buSzPts val="1200"/>
            </a:pPr>
            <a:r>
              <a:rPr lang="en" sz="1600"/>
              <a:t>Session 5: Institutional Group Reflections </a:t>
            </a:r>
            <a:endParaRPr sz="1600"/>
          </a:p>
          <a:p>
            <a:pPr marL="0" indent="0">
              <a:spcBef>
                <a:spcPts val="1600"/>
              </a:spcBef>
              <a:spcAft>
                <a:spcPts val="1600"/>
              </a:spcAft>
              <a:buNone/>
            </a:pPr>
            <a:endParaRPr/>
          </a:p>
        </p:txBody>
      </p:sp>
      <p:sp>
        <p:nvSpPr>
          <p:cNvPr id="97" name="Google Shape;97;p18"/>
          <p:cNvSpPr txBox="1">
            <a:spLocks noGrp="1"/>
          </p:cNvSpPr>
          <p:nvPr>
            <p:ph type="body" idx="2"/>
          </p:nvPr>
        </p:nvSpPr>
        <p:spPr>
          <a:xfrm>
            <a:off x="6341600" y="1986433"/>
            <a:ext cx="5541200" cy="4750800"/>
          </a:xfrm>
          <a:prstGeom prst="rect">
            <a:avLst/>
          </a:prstGeom>
        </p:spPr>
        <p:txBody>
          <a:bodyPr spcFirstLastPara="1" wrap="square" lIns="121900" tIns="121900" rIns="121900" bIns="121900" anchor="t" anchorCtr="0">
            <a:normAutofit fontScale="92500"/>
          </a:bodyPr>
          <a:lstStyle/>
          <a:p>
            <a:pPr marL="0" indent="0">
              <a:buNone/>
            </a:pPr>
            <a:r>
              <a:rPr lang="en" b="1">
                <a:solidFill>
                  <a:schemeClr val="accent5"/>
                </a:solidFill>
              </a:rPr>
              <a:t>Spring: Deepening skills  &amp; applying in practice</a:t>
            </a:r>
            <a:endParaRPr sz="1600">
              <a:solidFill>
                <a:schemeClr val="accent5"/>
              </a:solidFill>
            </a:endParaRPr>
          </a:p>
          <a:p>
            <a:pPr marL="457189" indent="-406390">
              <a:spcBef>
                <a:spcPts val="1600"/>
              </a:spcBef>
              <a:buSzPts val="1200"/>
            </a:pPr>
            <a:r>
              <a:rPr lang="en" sz="1600"/>
              <a:t>Session 6:  Practice Facilitated Discussion</a:t>
            </a:r>
            <a:br>
              <a:rPr lang="en" sz="1600"/>
            </a:br>
            <a:endParaRPr sz="1600"/>
          </a:p>
          <a:p>
            <a:pPr marL="457189" indent="-406390">
              <a:buSzPts val="1200"/>
            </a:pPr>
            <a:r>
              <a:rPr lang="en" sz="1600"/>
              <a:t>Session 7: Responding to Norm Violations</a:t>
            </a:r>
            <a:br>
              <a:rPr lang="en" sz="1600"/>
            </a:br>
            <a:endParaRPr sz="1600"/>
          </a:p>
          <a:p>
            <a:pPr marL="457189" indent="-406390">
              <a:buSzPts val="1200"/>
            </a:pPr>
            <a:r>
              <a:rPr lang="en" sz="1600"/>
              <a:t>Session 8: Planning &amp; Framing Difficult Conversations</a:t>
            </a:r>
            <a:br>
              <a:rPr lang="en" sz="1600"/>
            </a:br>
            <a:endParaRPr sz="1600"/>
          </a:p>
          <a:p>
            <a:pPr marL="457189" indent="-406390">
              <a:buSzPts val="1200"/>
            </a:pPr>
            <a:r>
              <a:rPr lang="en" sz="1600"/>
              <a:t>Session 9: Practicing Facilitator Moves</a:t>
            </a:r>
            <a:br>
              <a:rPr lang="en" sz="1600"/>
            </a:br>
            <a:endParaRPr sz="1600"/>
          </a:p>
          <a:p>
            <a:pPr marL="457189" indent="-406390">
              <a:buSzPts val="1200"/>
            </a:pPr>
            <a:r>
              <a:rPr lang="en" sz="1600"/>
              <a:t>Session 10: Misinformation</a:t>
            </a:r>
            <a:br>
              <a:rPr lang="en" sz="1600"/>
            </a:br>
            <a:endParaRPr sz="1600"/>
          </a:p>
          <a:p>
            <a:pPr marL="457189" indent="-406390">
              <a:buSzPts val="1200"/>
            </a:pPr>
            <a:r>
              <a:rPr lang="en" sz="1600"/>
              <a:t>Session 11: Guest lecture, Lilliana Mason</a:t>
            </a:r>
            <a:br>
              <a:rPr lang="en" sz="1600"/>
            </a:br>
            <a:endParaRPr sz="1600"/>
          </a:p>
          <a:p>
            <a:pPr marL="457189" indent="-406390">
              <a:buSzPts val="1200"/>
            </a:pPr>
            <a:r>
              <a:rPr lang="en" sz="1600" b="1"/>
              <a:t>Capstone Events: Climate change &amp; Ibram X. Kendi</a:t>
            </a:r>
            <a:br>
              <a:rPr lang="en" sz="1600"/>
            </a:br>
            <a:endParaRPr sz="1600"/>
          </a:p>
          <a:p>
            <a:pPr marL="457189" indent="-406390">
              <a:buSzPts val="1200"/>
            </a:pPr>
            <a:r>
              <a:rPr lang="en" sz="1600"/>
              <a:t>Session 12: Closing! </a:t>
            </a:r>
            <a:endParaRPr sz="1600"/>
          </a:p>
        </p:txBody>
      </p:sp>
      <p:pic>
        <p:nvPicPr>
          <p:cNvPr id="5" name="Picture 4" descr="A picture containing text, brass&#10;&#10;Description automatically generated">
            <a:extLst>
              <a:ext uri="{FF2B5EF4-FFF2-40B4-BE49-F238E27FC236}">
                <a16:creationId xmlns:a16="http://schemas.microsoft.com/office/drawing/2014/main" id="{D14F35D7-52DD-47CE-A813-9278E46A7B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2332" y="1"/>
            <a:ext cx="1559668" cy="1154754"/>
          </a:xfrm>
          <a:prstGeom prst="rect">
            <a:avLst/>
          </a:prstGeom>
        </p:spPr>
      </p:pic>
    </p:spTree>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rushVTI">
  <a:themeElements>
    <a:clrScheme name="AnalogousFromRegularSeedRightStep">
      <a:dk1>
        <a:srgbClr val="000000"/>
      </a:dk1>
      <a:lt1>
        <a:srgbClr val="FFFFFF"/>
      </a:lt1>
      <a:dk2>
        <a:srgbClr val="243141"/>
      </a:dk2>
      <a:lt2>
        <a:srgbClr val="E8E2E2"/>
      </a:lt2>
      <a:accent1>
        <a:srgbClr val="45AFB0"/>
      </a:accent1>
      <a:accent2>
        <a:srgbClr val="3B7EB1"/>
      </a:accent2>
      <a:accent3>
        <a:srgbClr val="4D5FC3"/>
      </a:accent3>
      <a:accent4>
        <a:srgbClr val="684BB8"/>
      </a:accent4>
      <a:accent5>
        <a:srgbClr val="9D4DC3"/>
      </a:accent5>
      <a:accent6>
        <a:srgbClr val="B13BA6"/>
      </a:accent6>
      <a:hlink>
        <a:srgbClr val="C65554"/>
      </a:hlink>
      <a:folHlink>
        <a:srgbClr val="7F7F7F"/>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142</TotalTime>
  <Words>1278</Words>
  <Application>Microsoft Office PowerPoint</Application>
  <PresentationFormat>Widescreen</PresentationFormat>
  <Paragraphs>85</Paragraphs>
  <Slides>33</Slides>
  <Notes>11</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33</vt:i4>
      </vt:variant>
    </vt:vector>
  </HeadingPairs>
  <TitlesOfParts>
    <vt:vector size="46" baseType="lpstr">
      <vt:lpstr>Aldhabi</vt:lpstr>
      <vt:lpstr>Arial</vt:lpstr>
      <vt:lpstr>Calibri</vt:lpstr>
      <vt:lpstr>Calibri Light</vt:lpstr>
      <vt:lpstr>Century Gothic</vt:lpstr>
      <vt:lpstr>Elephant</vt:lpstr>
      <vt:lpstr>Roboto</vt:lpstr>
      <vt:lpstr>Roboto Slab</vt:lpstr>
      <vt:lpstr>Wingdings 3</vt:lpstr>
      <vt:lpstr>Wisp</vt:lpstr>
      <vt:lpstr>Marina</vt:lpstr>
      <vt:lpstr>BrushVTI</vt:lpstr>
      <vt:lpstr>Office Theme</vt:lpstr>
      <vt:lpstr>PowerPoint Presentation</vt:lpstr>
      <vt:lpstr>The Intercollegiate Civil Disagreement Partnership</vt:lpstr>
      <vt:lpstr>The Intercollegiate Civil Disagreement Partnership</vt:lpstr>
      <vt:lpstr>ICDP: Program Overview</vt:lpstr>
      <vt:lpstr>Participating Institutions</vt:lpstr>
      <vt:lpstr>Program Model</vt:lpstr>
      <vt:lpstr>PowerPoint Presentation</vt:lpstr>
      <vt:lpstr>Program Development</vt:lpstr>
      <vt:lpstr>Program Calendar </vt:lpstr>
      <vt:lpstr>PowerPoint Presentation</vt:lpstr>
      <vt:lpstr>PowerPoint Presentation</vt:lpstr>
      <vt:lpstr>PowerPoint Presentation</vt:lpstr>
      <vt:lpstr>PowerPoint Presentation</vt:lpstr>
      <vt:lpstr>The Intercollegiate Civil Disagreement Partnership</vt:lpstr>
      <vt:lpstr>The Intercollegiate Civil Disagreement Partnership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Reflecting on your fellowship experience as a whole, what do you feel you've gained or learned from your involvement this year?    What do you feel worked well?</vt:lpstr>
      <vt:lpstr>Reflecting on your fellowship experience as a whole, what do you feel you've gained or learned from your involvement this year?    What do you feel worked well?</vt:lpstr>
      <vt:lpstr>Reflecting on your fellowship experience as a whole, what do you feel you've gained or learned from your involvement this year?    What do you feel worked well?</vt:lpstr>
      <vt:lpstr>Are there any specific examples you'd like to share of ways or times you've used skills, tools, or insights from the fellowship in your everyday life?</vt:lpstr>
      <vt:lpstr>Are there any specific examples you'd like to share of ways or times you've used skills, tools, or insights from the fellowship in your everyday life?</vt:lpstr>
      <vt:lpstr>Are there any specific examples you'd like to share of ways or times you've used skills, tools, or insights from the fellowship in your everyday life?</vt:lpstr>
      <vt:lpstr>Questions?</vt:lpstr>
      <vt:lpstr>The Intercollegiate Civil Disagreement Partnership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Hill, Andrew</dc:creator>
  <cp:lastModifiedBy>Andrew Hill</cp:lastModifiedBy>
  <cp:revision>16</cp:revision>
  <dcterms:created xsi:type="dcterms:W3CDTF">2022-03-31T22:53:01Z</dcterms:created>
  <dcterms:modified xsi:type="dcterms:W3CDTF">2023-04-01T15:02:12Z</dcterms:modified>
</cp:coreProperties>
</file>